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handoutMasterIdLst>
    <p:handoutMasterId r:id="rId21"/>
  </p:handoutMasterIdLst>
  <p:sldIdLst>
    <p:sldId id="256" r:id="rId2"/>
    <p:sldId id="257" r:id="rId3"/>
    <p:sldId id="280" r:id="rId4"/>
    <p:sldId id="282" r:id="rId5"/>
    <p:sldId id="284" r:id="rId6"/>
    <p:sldId id="268" r:id="rId7"/>
    <p:sldId id="271" r:id="rId8"/>
    <p:sldId id="277" r:id="rId9"/>
    <p:sldId id="260" r:id="rId10"/>
    <p:sldId id="272" r:id="rId11"/>
    <p:sldId id="269" r:id="rId12"/>
    <p:sldId id="285" r:id="rId13"/>
    <p:sldId id="286" r:id="rId14"/>
    <p:sldId id="275" r:id="rId15"/>
    <p:sldId id="278" r:id="rId16"/>
    <p:sldId id="279" r:id="rId17"/>
    <p:sldId id="261"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A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varScale="1">
        <p:scale>
          <a:sx n="107" d="100"/>
          <a:sy n="107" d="100"/>
        </p:scale>
        <p:origin x="-5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ACA686-AF9B-4D87-993F-7D4D065B0C72}" type="datetimeFigureOut">
              <a:rPr lang="en-US" smtClean="0"/>
              <a:pPr/>
              <a:t>1/18/2010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1716FE-5E6A-444A-B498-30955661202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664658-C5EA-40A0-AB70-666312C12FE7}" type="datetimeFigureOut">
              <a:rPr lang="en-US" smtClean="0"/>
              <a:pPr/>
              <a:t>1/18/2010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6702C-3B27-40DB-94AE-94942C94DF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16702C-3B27-40DB-94AE-94942C94DF56}"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Evian, 18 - 19 January 2010</a:t>
            </a:r>
            <a:endParaRPr lang="en-US"/>
          </a:p>
        </p:txBody>
      </p:sp>
      <p:sp>
        <p:nvSpPr>
          <p:cNvPr id="5" name="Footer Placeholder 4"/>
          <p:cNvSpPr>
            <a:spLocks noGrp="1"/>
          </p:cNvSpPr>
          <p:nvPr>
            <p:ph type="ftr" sz="quarter" idx="11"/>
          </p:nvPr>
        </p:nvSpPr>
        <p:spPr/>
        <p:txBody>
          <a:bodyPr/>
          <a:lstStyle/>
          <a:p>
            <a:r>
              <a:rPr lang="en-US" smtClean="0"/>
              <a:t>Jan Uythoven, TE/ABT</a:t>
            </a:r>
            <a:endParaRPr lang="en-US"/>
          </a:p>
        </p:txBody>
      </p:sp>
      <p:sp>
        <p:nvSpPr>
          <p:cNvPr id="6" name="Slide Number Placeholder 5"/>
          <p:cNvSpPr>
            <a:spLocks noGrp="1"/>
          </p:cNvSpPr>
          <p:nvPr>
            <p:ph type="sldNum" sz="quarter" idx="12"/>
          </p:nvPr>
        </p:nvSpPr>
        <p:spPr/>
        <p:txBody>
          <a:bodyPr/>
          <a:lstStyle/>
          <a:p>
            <a:fld id="{D2CB6D7C-1844-4799-A650-6A688976CB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Evian, 18 - 19 January 2010</a:t>
            </a:r>
            <a:endParaRPr lang="en-US"/>
          </a:p>
        </p:txBody>
      </p:sp>
      <p:sp>
        <p:nvSpPr>
          <p:cNvPr id="5" name="Footer Placeholder 4"/>
          <p:cNvSpPr>
            <a:spLocks noGrp="1"/>
          </p:cNvSpPr>
          <p:nvPr>
            <p:ph type="ftr" sz="quarter" idx="11"/>
          </p:nvPr>
        </p:nvSpPr>
        <p:spPr/>
        <p:txBody>
          <a:bodyPr/>
          <a:lstStyle/>
          <a:p>
            <a:r>
              <a:rPr lang="en-US" smtClean="0"/>
              <a:t>Jan Uythoven, TE/ABT</a:t>
            </a:r>
            <a:endParaRPr lang="en-US"/>
          </a:p>
        </p:txBody>
      </p:sp>
      <p:sp>
        <p:nvSpPr>
          <p:cNvPr id="6" name="Slide Number Placeholder 5"/>
          <p:cNvSpPr>
            <a:spLocks noGrp="1"/>
          </p:cNvSpPr>
          <p:nvPr>
            <p:ph type="sldNum" sz="quarter" idx="12"/>
          </p:nvPr>
        </p:nvSpPr>
        <p:spPr/>
        <p:txBody>
          <a:bodyPr/>
          <a:lstStyle/>
          <a:p>
            <a:fld id="{D2CB6D7C-1844-4799-A650-6A688976CB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Evian, 18 - 19 January 2010</a:t>
            </a:r>
            <a:endParaRPr lang="en-US"/>
          </a:p>
        </p:txBody>
      </p:sp>
      <p:sp>
        <p:nvSpPr>
          <p:cNvPr id="5" name="Footer Placeholder 4"/>
          <p:cNvSpPr>
            <a:spLocks noGrp="1"/>
          </p:cNvSpPr>
          <p:nvPr>
            <p:ph type="ftr" sz="quarter" idx="11"/>
          </p:nvPr>
        </p:nvSpPr>
        <p:spPr/>
        <p:txBody>
          <a:bodyPr/>
          <a:lstStyle/>
          <a:p>
            <a:r>
              <a:rPr lang="en-US" smtClean="0"/>
              <a:t>Jan Uythoven, TE/ABT</a:t>
            </a:r>
            <a:endParaRPr lang="en-US"/>
          </a:p>
        </p:txBody>
      </p:sp>
      <p:sp>
        <p:nvSpPr>
          <p:cNvPr id="6" name="Slide Number Placeholder 5"/>
          <p:cNvSpPr>
            <a:spLocks noGrp="1"/>
          </p:cNvSpPr>
          <p:nvPr>
            <p:ph type="sldNum" sz="quarter" idx="12"/>
          </p:nvPr>
        </p:nvSpPr>
        <p:spPr/>
        <p:txBody>
          <a:bodyPr/>
          <a:lstStyle/>
          <a:p>
            <a:fld id="{D2CB6D7C-1844-4799-A650-6A688976CBF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Evian, 18 - 19 January 2010</a:t>
            </a:r>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Jan Uythoven, TE/ABT</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2CB6D7C-1844-4799-A650-6A688976CBF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Evian, 18 - 19 January 2010</a:t>
            </a:r>
            <a:endParaRPr lang="en-US"/>
          </a:p>
        </p:txBody>
      </p:sp>
      <p:sp>
        <p:nvSpPr>
          <p:cNvPr id="6" name="Footer Placeholder 5"/>
          <p:cNvSpPr>
            <a:spLocks noGrp="1"/>
          </p:cNvSpPr>
          <p:nvPr>
            <p:ph type="ftr" sz="quarter" idx="11"/>
          </p:nvPr>
        </p:nvSpPr>
        <p:spPr/>
        <p:txBody>
          <a:bodyPr/>
          <a:lstStyle/>
          <a:p>
            <a:r>
              <a:rPr lang="en-US" smtClean="0"/>
              <a:t>Jan Uythoven, TE/ABT</a:t>
            </a:r>
            <a:endParaRPr lang="en-US"/>
          </a:p>
        </p:txBody>
      </p:sp>
      <p:sp>
        <p:nvSpPr>
          <p:cNvPr id="7" name="Slide Number Placeholder 6"/>
          <p:cNvSpPr>
            <a:spLocks noGrp="1"/>
          </p:cNvSpPr>
          <p:nvPr>
            <p:ph type="sldNum" sz="quarter" idx="12"/>
          </p:nvPr>
        </p:nvSpPr>
        <p:spPr/>
        <p:txBody>
          <a:bodyPr/>
          <a:lstStyle/>
          <a:p>
            <a:fld id="{D2CB6D7C-1844-4799-A650-6A688976CBF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Evian, 18 - 19 January 2010</a:t>
            </a:r>
            <a:endParaRPr lang="en-US"/>
          </a:p>
        </p:txBody>
      </p:sp>
      <p:sp>
        <p:nvSpPr>
          <p:cNvPr id="8" name="Footer Placeholder 7"/>
          <p:cNvSpPr>
            <a:spLocks noGrp="1"/>
          </p:cNvSpPr>
          <p:nvPr>
            <p:ph type="ftr" sz="quarter" idx="11"/>
          </p:nvPr>
        </p:nvSpPr>
        <p:spPr/>
        <p:txBody>
          <a:bodyPr/>
          <a:lstStyle/>
          <a:p>
            <a:r>
              <a:rPr lang="en-US" smtClean="0"/>
              <a:t>Jan Uythoven, TE/ABT</a:t>
            </a:r>
            <a:endParaRPr lang="en-US"/>
          </a:p>
        </p:txBody>
      </p:sp>
      <p:sp>
        <p:nvSpPr>
          <p:cNvPr id="9" name="Slide Number Placeholder 8"/>
          <p:cNvSpPr>
            <a:spLocks noGrp="1"/>
          </p:cNvSpPr>
          <p:nvPr>
            <p:ph type="sldNum" sz="quarter" idx="12"/>
          </p:nvPr>
        </p:nvSpPr>
        <p:spPr/>
        <p:txBody>
          <a:bodyPr/>
          <a:lstStyle/>
          <a:p>
            <a:fld id="{D2CB6D7C-1844-4799-A650-6A688976CBF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Evian, 18 - 19 January 2010</a:t>
            </a:r>
            <a:endParaRPr lang="en-US"/>
          </a:p>
        </p:txBody>
      </p:sp>
      <p:sp>
        <p:nvSpPr>
          <p:cNvPr id="4" name="Footer Placeholder 3"/>
          <p:cNvSpPr>
            <a:spLocks noGrp="1"/>
          </p:cNvSpPr>
          <p:nvPr>
            <p:ph type="ftr" sz="quarter" idx="11"/>
          </p:nvPr>
        </p:nvSpPr>
        <p:spPr/>
        <p:txBody>
          <a:bodyPr/>
          <a:lstStyle/>
          <a:p>
            <a:r>
              <a:rPr lang="en-US" smtClean="0"/>
              <a:t>Jan Uythoven, TE/ABT</a:t>
            </a:r>
            <a:endParaRPr lang="en-US"/>
          </a:p>
        </p:txBody>
      </p:sp>
      <p:sp>
        <p:nvSpPr>
          <p:cNvPr id="5" name="Slide Number Placeholder 4"/>
          <p:cNvSpPr>
            <a:spLocks noGrp="1"/>
          </p:cNvSpPr>
          <p:nvPr>
            <p:ph type="sldNum" sz="quarter" idx="12"/>
          </p:nvPr>
        </p:nvSpPr>
        <p:spPr/>
        <p:txBody>
          <a:bodyPr/>
          <a:lstStyle/>
          <a:p>
            <a:fld id="{D2CB6D7C-1844-4799-A650-6A688976CB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Evian, 18 - 19 January 2010</a:t>
            </a:r>
            <a:endParaRPr lang="en-US"/>
          </a:p>
        </p:txBody>
      </p:sp>
      <p:sp>
        <p:nvSpPr>
          <p:cNvPr id="3" name="Footer Placeholder 2"/>
          <p:cNvSpPr>
            <a:spLocks noGrp="1"/>
          </p:cNvSpPr>
          <p:nvPr>
            <p:ph type="ftr" sz="quarter" idx="11"/>
          </p:nvPr>
        </p:nvSpPr>
        <p:spPr/>
        <p:txBody>
          <a:bodyPr/>
          <a:lstStyle/>
          <a:p>
            <a:r>
              <a:rPr lang="en-US" smtClean="0"/>
              <a:t>Jan Uythoven, TE/ABT</a:t>
            </a:r>
            <a:endParaRPr lang="en-US"/>
          </a:p>
        </p:txBody>
      </p:sp>
      <p:sp>
        <p:nvSpPr>
          <p:cNvPr id="4" name="Slide Number Placeholder 3"/>
          <p:cNvSpPr>
            <a:spLocks noGrp="1"/>
          </p:cNvSpPr>
          <p:nvPr>
            <p:ph type="sldNum" sz="quarter" idx="12"/>
          </p:nvPr>
        </p:nvSpPr>
        <p:spPr/>
        <p:txBody>
          <a:bodyPr/>
          <a:lstStyle/>
          <a:p>
            <a:fld id="{D2CB6D7C-1844-4799-A650-6A688976CB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Evian, 18 - 19 January 2010</a:t>
            </a:r>
            <a:endParaRPr lang="en-US"/>
          </a:p>
        </p:txBody>
      </p:sp>
      <p:sp>
        <p:nvSpPr>
          <p:cNvPr id="6" name="Footer Placeholder 5"/>
          <p:cNvSpPr>
            <a:spLocks noGrp="1"/>
          </p:cNvSpPr>
          <p:nvPr>
            <p:ph type="ftr" sz="quarter" idx="11"/>
          </p:nvPr>
        </p:nvSpPr>
        <p:spPr/>
        <p:txBody>
          <a:bodyPr/>
          <a:lstStyle/>
          <a:p>
            <a:r>
              <a:rPr lang="en-US" smtClean="0"/>
              <a:t>Jan Uythoven, TE/ABT</a:t>
            </a:r>
            <a:endParaRPr lang="en-US"/>
          </a:p>
        </p:txBody>
      </p:sp>
      <p:sp>
        <p:nvSpPr>
          <p:cNvPr id="7" name="Slide Number Placeholder 6"/>
          <p:cNvSpPr>
            <a:spLocks noGrp="1"/>
          </p:cNvSpPr>
          <p:nvPr>
            <p:ph type="sldNum" sz="quarter" idx="12"/>
          </p:nvPr>
        </p:nvSpPr>
        <p:spPr/>
        <p:txBody>
          <a:bodyPr/>
          <a:lstStyle/>
          <a:p>
            <a:fld id="{D2CB6D7C-1844-4799-A650-6A688976CBF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Evian, 18 - 19 January 2010</a:t>
            </a:r>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Jan Uythoven, TE/ABT</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2CB6D7C-1844-4799-A650-6A688976CBF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r>
              <a:rPr lang="en-US" smtClean="0"/>
              <a:t>Evian, 18 - 19 January 2010</a:t>
            </a: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Jan Uythoven, TE/ABT</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2CB6D7C-1844-4799-A650-6A688976CB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3352800"/>
          </a:xfrm>
        </p:spPr>
        <p:txBody>
          <a:bodyPr>
            <a:normAutofit/>
          </a:bodyPr>
          <a:lstStyle/>
          <a:p>
            <a:r>
              <a:rPr lang="en-US" dirty="0" smtClean="0"/>
              <a:t>LHC Beam Commissioning Workshop</a:t>
            </a:r>
          </a:p>
          <a:p>
            <a:r>
              <a:rPr lang="en-US" dirty="0" smtClean="0"/>
              <a:t>Evian 19 -20 January 2010</a:t>
            </a:r>
          </a:p>
          <a:p>
            <a:endParaRPr lang="en-US" dirty="0" smtClean="0"/>
          </a:p>
          <a:p>
            <a:r>
              <a:rPr lang="en-US" dirty="0" smtClean="0"/>
              <a:t>Session 4: Machine Protection Systems</a:t>
            </a:r>
          </a:p>
          <a:p>
            <a:endParaRPr lang="en-US" dirty="0" smtClean="0"/>
          </a:p>
          <a:p>
            <a:r>
              <a:rPr lang="en-US" dirty="0" smtClean="0"/>
              <a:t>Jan Uythoven TE/ABT</a:t>
            </a:r>
          </a:p>
          <a:p>
            <a:r>
              <a:rPr lang="en-US" dirty="0" smtClean="0"/>
              <a:t>For the LBDS and Abort Gap Teams</a:t>
            </a:r>
          </a:p>
          <a:p>
            <a:endParaRPr lang="en-US" dirty="0" smtClean="0"/>
          </a:p>
        </p:txBody>
      </p:sp>
      <p:sp>
        <p:nvSpPr>
          <p:cNvPr id="2" name="Title 1"/>
          <p:cNvSpPr>
            <a:spLocks noGrp="1"/>
          </p:cNvSpPr>
          <p:nvPr>
            <p:ph type="ctrTitle"/>
          </p:nvPr>
        </p:nvSpPr>
        <p:spPr/>
        <p:txBody>
          <a:bodyPr/>
          <a:lstStyle/>
          <a:p>
            <a:r>
              <a:rPr lang="en-US" dirty="0" smtClean="0"/>
              <a:t>Beam Dumping System</a:t>
            </a:r>
            <a:br>
              <a:rPr lang="en-US" dirty="0" smtClean="0"/>
            </a:br>
            <a:r>
              <a:rPr lang="en-US" dirty="0" smtClean="0"/>
              <a:t>and Abort Gap</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normAutofit fontScale="90000"/>
          </a:bodyPr>
          <a:lstStyle/>
          <a:p>
            <a:r>
              <a:rPr lang="en-US" dirty="0" smtClean="0"/>
              <a:t>False XPOC / IPOC results</a:t>
            </a:r>
            <a:br>
              <a:rPr lang="en-US" dirty="0" smtClean="0"/>
            </a:br>
            <a:r>
              <a:rPr lang="en-US" dirty="0" smtClean="0"/>
              <a:t>…. </a:t>
            </a:r>
            <a:r>
              <a:rPr lang="en-US" dirty="0" smtClean="0">
                <a:solidFill>
                  <a:srgbClr val="0070C0"/>
                </a:solidFill>
              </a:rPr>
              <a:t>Signaling a REAL hardware Problem II</a:t>
            </a:r>
            <a:endParaRPr lang="en-US" dirty="0"/>
          </a:p>
        </p:txBody>
      </p:sp>
      <p:sp>
        <p:nvSpPr>
          <p:cNvPr id="3" name="Date Placeholder 2"/>
          <p:cNvSpPr>
            <a:spLocks noGrp="1"/>
          </p:cNvSpPr>
          <p:nvPr>
            <p:ph type="dt" sz="half" idx="10"/>
          </p:nvPr>
        </p:nvSpPr>
        <p:spPr/>
        <p:txBody>
          <a:bodyPr/>
          <a:lstStyle/>
          <a:p>
            <a:r>
              <a:rPr lang="en-US" smtClean="0"/>
              <a:t>Evian, 18 - 19 January 2010</a:t>
            </a:r>
            <a:endParaRPr lang="en-US"/>
          </a:p>
        </p:txBody>
      </p:sp>
      <p:sp>
        <p:nvSpPr>
          <p:cNvPr id="4" name="Footer Placeholder 3"/>
          <p:cNvSpPr>
            <a:spLocks noGrp="1"/>
          </p:cNvSpPr>
          <p:nvPr>
            <p:ph type="ftr" sz="quarter" idx="11"/>
          </p:nvPr>
        </p:nvSpPr>
        <p:spPr/>
        <p:txBody>
          <a:bodyPr/>
          <a:lstStyle/>
          <a:p>
            <a:r>
              <a:rPr lang="en-US" dirty="0" smtClean="0"/>
              <a:t>Jan Uythoven, TE/ABT</a:t>
            </a:r>
            <a:endParaRPr lang="en-US" dirty="0"/>
          </a:p>
        </p:txBody>
      </p:sp>
      <p:sp>
        <p:nvSpPr>
          <p:cNvPr id="5" name="Slide Number Placeholder 4"/>
          <p:cNvSpPr>
            <a:spLocks noGrp="1"/>
          </p:cNvSpPr>
          <p:nvPr>
            <p:ph type="sldNum" sz="quarter" idx="12"/>
          </p:nvPr>
        </p:nvSpPr>
        <p:spPr/>
        <p:txBody>
          <a:bodyPr/>
          <a:lstStyle/>
          <a:p>
            <a:fld id="{D2CB6D7C-1844-4799-A650-6A688976CBFC}" type="slidenum">
              <a:rPr lang="en-US" smtClean="0"/>
              <a:pPr/>
              <a:t>10</a:t>
            </a:fld>
            <a:endParaRPr lang="en-US"/>
          </a:p>
        </p:txBody>
      </p:sp>
      <p:sp>
        <p:nvSpPr>
          <p:cNvPr id="6" name="Content Placeholder 5"/>
          <p:cNvSpPr>
            <a:spLocks noGrp="1"/>
          </p:cNvSpPr>
          <p:nvPr>
            <p:ph sz="quarter" idx="1"/>
          </p:nvPr>
        </p:nvSpPr>
        <p:spPr>
          <a:xfrm>
            <a:off x="914400" y="1447800"/>
            <a:ext cx="3581400" cy="4572000"/>
          </a:xfrm>
        </p:spPr>
        <p:txBody>
          <a:bodyPr/>
          <a:lstStyle/>
          <a:p>
            <a:r>
              <a:rPr lang="en-US" sz="2400" dirty="0" smtClean="0"/>
              <a:t>MKD Beam Generator K</a:t>
            </a:r>
          </a:p>
          <a:p>
            <a:pPr lvl="1"/>
            <a:r>
              <a:rPr lang="en-US" sz="2000" dirty="0" smtClean="0"/>
              <a:t>Varying pulse length </a:t>
            </a:r>
            <a:br>
              <a:rPr lang="en-US" sz="2000" dirty="0" smtClean="0"/>
            </a:br>
            <a:r>
              <a:rPr lang="en-US" sz="2000" dirty="0" smtClean="0"/>
              <a:t>– ‘sign of something changing’</a:t>
            </a:r>
          </a:p>
          <a:p>
            <a:pPr lvl="1"/>
            <a:r>
              <a:rPr lang="en-US" sz="2000" dirty="0" smtClean="0"/>
              <a:t>Under investigation in this Technical Stop</a:t>
            </a:r>
            <a:endParaRPr lang="en-US" dirty="0" smtClean="0"/>
          </a:p>
          <a:p>
            <a:endParaRPr lang="en-US" dirty="0"/>
          </a:p>
        </p:txBody>
      </p:sp>
      <p:pic>
        <p:nvPicPr>
          <p:cNvPr id="7" name="Picture 4"/>
          <p:cNvPicPr>
            <a:picLocks noChangeAspect="1" noChangeArrowheads="1"/>
          </p:cNvPicPr>
          <p:nvPr/>
        </p:nvPicPr>
        <p:blipFill>
          <a:blip r:embed="rId2" cstate="print"/>
          <a:srcRect/>
          <a:stretch>
            <a:fillRect/>
          </a:stretch>
        </p:blipFill>
        <p:spPr bwMode="auto">
          <a:xfrm>
            <a:off x="4724400" y="1524000"/>
            <a:ext cx="4139045" cy="4552950"/>
          </a:xfrm>
          <a:prstGeom prst="rect">
            <a:avLst/>
          </a:prstGeom>
          <a:noFill/>
          <a:ln w="19050">
            <a:solidFill>
              <a:srgbClr val="0070C0"/>
            </a:solidFill>
            <a:miter lim="800000"/>
            <a:headEnd/>
            <a:tailEnd/>
          </a:ln>
        </p:spPr>
      </p:pic>
      <p:sp>
        <p:nvSpPr>
          <p:cNvPr id="8" name="Line Callout 1 7"/>
          <p:cNvSpPr/>
          <p:nvPr/>
        </p:nvSpPr>
        <p:spPr>
          <a:xfrm>
            <a:off x="381000" y="3276600"/>
            <a:ext cx="3886200" cy="1371600"/>
          </a:xfrm>
          <a:prstGeom prst="borderCallout1">
            <a:avLst>
              <a:gd name="adj1" fmla="val 47417"/>
              <a:gd name="adj2" fmla="val 101878"/>
              <a:gd name="adj3" fmla="val -19500"/>
              <a:gd name="adj4" fmla="val 1584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MKD B1 Generator K,</a:t>
            </a:r>
          </a:p>
          <a:p>
            <a:pPr algn="ctr"/>
            <a:r>
              <a:rPr lang="en-US" dirty="0" smtClean="0"/>
              <a:t>Pulse length drops during operational period but ‘jumps back’ when dumps at 1.2 </a:t>
            </a:r>
            <a:r>
              <a:rPr lang="en-US" dirty="0" err="1" smtClean="0"/>
              <a:t>TeV</a:t>
            </a:r>
            <a:endParaRPr lang="en-US" dirty="0"/>
          </a:p>
        </p:txBody>
      </p:sp>
      <p:sp>
        <p:nvSpPr>
          <p:cNvPr id="9" name="Line Callout 1 8"/>
          <p:cNvSpPr/>
          <p:nvPr/>
        </p:nvSpPr>
        <p:spPr>
          <a:xfrm>
            <a:off x="609600" y="5410200"/>
            <a:ext cx="2895600" cy="838200"/>
          </a:xfrm>
          <a:prstGeom prst="borderCallout1">
            <a:avLst>
              <a:gd name="adj1" fmla="val -126513"/>
              <a:gd name="adj2" fmla="val 223998"/>
              <a:gd name="adj3" fmla="val 48079"/>
              <a:gd name="adj4" fmla="val 105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MKD B1 Generator G,</a:t>
            </a:r>
          </a:p>
          <a:p>
            <a:pPr algn="ctr"/>
            <a:r>
              <a:rPr lang="en-US" dirty="0" smtClean="0"/>
              <a:t>for comparison</a:t>
            </a:r>
            <a:endParaRPr lang="en-US" dirty="0"/>
          </a:p>
        </p:txBody>
      </p:sp>
      <p:cxnSp>
        <p:nvCxnSpPr>
          <p:cNvPr id="11" name="Straight Connector 10"/>
          <p:cNvCxnSpPr/>
          <p:nvPr/>
        </p:nvCxnSpPr>
        <p:spPr>
          <a:xfrm>
            <a:off x="5029200" y="2667000"/>
            <a:ext cx="37338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29200" y="1981200"/>
            <a:ext cx="37338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029200" y="3276600"/>
            <a:ext cx="37338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29200" y="3886200"/>
            <a:ext cx="37338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239000" y="2362200"/>
            <a:ext cx="1447448" cy="369332"/>
          </a:xfrm>
          <a:prstGeom prst="rect">
            <a:avLst/>
          </a:prstGeom>
          <a:noFill/>
        </p:spPr>
        <p:txBody>
          <a:bodyPr wrap="none" rtlCol="0">
            <a:spAutoFit/>
          </a:bodyPr>
          <a:lstStyle/>
          <a:p>
            <a:r>
              <a:rPr lang="en-US" i="1" dirty="0" smtClean="0">
                <a:solidFill>
                  <a:srgbClr val="C00000"/>
                </a:solidFill>
              </a:rPr>
              <a:t>K-reference value</a:t>
            </a:r>
            <a:endParaRPr lang="en-US" i="1" dirty="0">
              <a:solidFill>
                <a:srgbClr val="C00000"/>
              </a:solidFill>
            </a:endParaRPr>
          </a:p>
        </p:txBody>
      </p:sp>
      <p:sp>
        <p:nvSpPr>
          <p:cNvPr id="17" name="TextBox 16"/>
          <p:cNvSpPr txBox="1"/>
          <p:nvPr/>
        </p:nvSpPr>
        <p:spPr>
          <a:xfrm>
            <a:off x="7239000" y="2971800"/>
            <a:ext cx="1242648" cy="369332"/>
          </a:xfrm>
          <a:prstGeom prst="rect">
            <a:avLst/>
          </a:prstGeom>
          <a:noFill/>
        </p:spPr>
        <p:txBody>
          <a:bodyPr wrap="none" rtlCol="0">
            <a:spAutoFit/>
          </a:bodyPr>
          <a:lstStyle/>
          <a:p>
            <a:r>
              <a:rPr lang="en-US" i="1" dirty="0" smtClean="0">
                <a:solidFill>
                  <a:srgbClr val="C00000"/>
                </a:solidFill>
              </a:rPr>
              <a:t>Original limit</a:t>
            </a:r>
            <a:endParaRPr lang="en-US" i="1" dirty="0">
              <a:solidFill>
                <a:srgbClr val="C00000"/>
              </a:solidFill>
            </a:endParaRPr>
          </a:p>
        </p:txBody>
      </p:sp>
      <p:sp>
        <p:nvSpPr>
          <p:cNvPr id="18" name="TextBox 17"/>
          <p:cNvSpPr txBox="1"/>
          <p:nvPr/>
        </p:nvSpPr>
        <p:spPr>
          <a:xfrm>
            <a:off x="7239000" y="3581400"/>
            <a:ext cx="1250279" cy="369332"/>
          </a:xfrm>
          <a:prstGeom prst="rect">
            <a:avLst/>
          </a:prstGeom>
          <a:noFill/>
        </p:spPr>
        <p:txBody>
          <a:bodyPr wrap="none" rtlCol="0">
            <a:spAutoFit/>
          </a:bodyPr>
          <a:lstStyle/>
          <a:p>
            <a:r>
              <a:rPr lang="en-US" i="1" dirty="0" smtClean="0">
                <a:solidFill>
                  <a:srgbClr val="C00000"/>
                </a:solidFill>
              </a:rPr>
              <a:t>Enlarged limit</a:t>
            </a:r>
            <a:endParaRPr lang="en-US" i="1" dirty="0">
              <a:solidFill>
                <a:srgbClr val="C00000"/>
              </a:solidFill>
            </a:endParaRPr>
          </a:p>
        </p:txBody>
      </p:sp>
      <p:cxnSp>
        <p:nvCxnSpPr>
          <p:cNvPr id="20" name="Straight Connector 19"/>
          <p:cNvCxnSpPr/>
          <p:nvPr/>
        </p:nvCxnSpPr>
        <p:spPr>
          <a:xfrm>
            <a:off x="5029200" y="4191000"/>
            <a:ext cx="3810000" cy="0"/>
          </a:xfrm>
          <a:prstGeom prst="line">
            <a:avLst/>
          </a:prstGeom>
          <a:ln w="19050">
            <a:solidFill>
              <a:srgbClr val="E6A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29200" y="3581400"/>
            <a:ext cx="3810000" cy="0"/>
          </a:xfrm>
          <a:prstGeom prst="line">
            <a:avLst/>
          </a:prstGeom>
          <a:ln>
            <a:solidFill>
              <a:srgbClr val="E6AF00"/>
            </a:solidFill>
            <a:prstDash val="lg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029200" y="4876800"/>
            <a:ext cx="3810000" cy="0"/>
          </a:xfrm>
          <a:prstGeom prst="line">
            <a:avLst/>
          </a:prstGeom>
          <a:ln>
            <a:solidFill>
              <a:srgbClr val="E6AF00"/>
            </a:solidFill>
            <a:prstDash val="lg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953000" y="5791200"/>
            <a:ext cx="762000" cy="369332"/>
          </a:xfrm>
          <a:prstGeom prst="rect">
            <a:avLst/>
          </a:prstGeom>
          <a:noFill/>
        </p:spPr>
        <p:txBody>
          <a:bodyPr wrap="square" rtlCol="0">
            <a:spAutoFit/>
          </a:bodyPr>
          <a:lstStyle/>
          <a:p>
            <a:r>
              <a:rPr lang="en-US" dirty="0" smtClean="0"/>
              <a:t>5 Nov</a:t>
            </a:r>
            <a:endParaRPr lang="en-US" dirty="0"/>
          </a:p>
        </p:txBody>
      </p:sp>
      <p:sp>
        <p:nvSpPr>
          <p:cNvPr id="25" name="TextBox 24"/>
          <p:cNvSpPr txBox="1"/>
          <p:nvPr/>
        </p:nvSpPr>
        <p:spPr>
          <a:xfrm>
            <a:off x="7848600" y="5791200"/>
            <a:ext cx="838200" cy="369332"/>
          </a:xfrm>
          <a:prstGeom prst="rect">
            <a:avLst/>
          </a:prstGeom>
          <a:noFill/>
        </p:spPr>
        <p:txBody>
          <a:bodyPr wrap="square" rtlCol="0">
            <a:spAutoFit/>
          </a:bodyPr>
          <a:lstStyle/>
          <a:p>
            <a:r>
              <a:rPr lang="en-US" dirty="0" smtClean="0"/>
              <a:t>12 Dec</a:t>
            </a:r>
            <a:endParaRPr lang="en-US" dirty="0"/>
          </a:p>
        </p:txBody>
      </p:sp>
      <p:sp>
        <p:nvSpPr>
          <p:cNvPr id="26" name="TextBox 25"/>
          <p:cNvSpPr txBox="1"/>
          <p:nvPr/>
        </p:nvSpPr>
        <p:spPr>
          <a:xfrm>
            <a:off x="5867400" y="3886200"/>
            <a:ext cx="762000" cy="369332"/>
          </a:xfrm>
          <a:prstGeom prst="rect">
            <a:avLst/>
          </a:prstGeom>
          <a:noFill/>
        </p:spPr>
        <p:txBody>
          <a:bodyPr wrap="square" rtlCol="0">
            <a:spAutoFit/>
          </a:bodyPr>
          <a:lstStyle/>
          <a:p>
            <a:r>
              <a:rPr lang="en-US" i="1" dirty="0" smtClean="0">
                <a:solidFill>
                  <a:srgbClr val="E6AF00"/>
                </a:solidFill>
              </a:rPr>
              <a:t>G-Ref.</a:t>
            </a:r>
            <a:endParaRPr lang="en-US" i="1" dirty="0">
              <a:solidFill>
                <a:srgbClr val="E6AF00"/>
              </a:solidFill>
            </a:endParaRPr>
          </a:p>
        </p:txBody>
      </p:sp>
      <p:sp>
        <p:nvSpPr>
          <p:cNvPr id="27" name="TextBox 26"/>
          <p:cNvSpPr txBox="1"/>
          <p:nvPr/>
        </p:nvSpPr>
        <p:spPr>
          <a:xfrm>
            <a:off x="6019800" y="4572000"/>
            <a:ext cx="609600" cy="369332"/>
          </a:xfrm>
          <a:prstGeom prst="rect">
            <a:avLst/>
          </a:prstGeom>
          <a:noFill/>
        </p:spPr>
        <p:txBody>
          <a:bodyPr wrap="square" rtlCol="0">
            <a:spAutoFit/>
          </a:bodyPr>
          <a:lstStyle/>
          <a:p>
            <a:r>
              <a:rPr lang="en-US" i="1" dirty="0" smtClean="0">
                <a:solidFill>
                  <a:srgbClr val="E6AF00"/>
                </a:solidFill>
              </a:rPr>
              <a:t>Lim.</a:t>
            </a:r>
            <a:endParaRPr lang="en-US" i="1" dirty="0">
              <a:solidFill>
                <a:srgbClr val="E6AF00"/>
              </a:solidFill>
            </a:endParaRPr>
          </a:p>
        </p:txBody>
      </p:sp>
      <p:sp>
        <p:nvSpPr>
          <p:cNvPr id="28" name="TextBox 27"/>
          <p:cNvSpPr txBox="1"/>
          <p:nvPr/>
        </p:nvSpPr>
        <p:spPr>
          <a:xfrm>
            <a:off x="5867400" y="3276600"/>
            <a:ext cx="609600" cy="369332"/>
          </a:xfrm>
          <a:prstGeom prst="rect">
            <a:avLst/>
          </a:prstGeom>
          <a:noFill/>
        </p:spPr>
        <p:txBody>
          <a:bodyPr wrap="square" rtlCol="0">
            <a:spAutoFit/>
          </a:bodyPr>
          <a:lstStyle/>
          <a:p>
            <a:r>
              <a:rPr lang="en-US" i="1" dirty="0" smtClean="0">
                <a:solidFill>
                  <a:srgbClr val="E6AF00"/>
                </a:solidFill>
              </a:rPr>
              <a:t>Lim.</a:t>
            </a:r>
            <a:endParaRPr lang="en-US" i="1" dirty="0">
              <a:solidFill>
                <a:srgbClr val="E6A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924800" cy="1143000"/>
          </a:xfrm>
        </p:spPr>
        <p:txBody>
          <a:bodyPr>
            <a:normAutofit fontScale="90000"/>
          </a:bodyPr>
          <a:lstStyle/>
          <a:p>
            <a:r>
              <a:rPr lang="en-US" dirty="0" smtClean="0"/>
              <a:t>False XPOC / IPOC results</a:t>
            </a:r>
            <a:br>
              <a:rPr lang="en-US" dirty="0" smtClean="0"/>
            </a:br>
            <a:r>
              <a:rPr lang="en-US" dirty="0" smtClean="0"/>
              <a:t>…. </a:t>
            </a:r>
            <a:r>
              <a:rPr lang="en-US" dirty="0" smtClean="0">
                <a:solidFill>
                  <a:srgbClr val="0070C0"/>
                </a:solidFill>
              </a:rPr>
              <a:t>Signaling an XPOC / IPOC Problem</a:t>
            </a:r>
            <a:endParaRPr lang="en-US" dirty="0"/>
          </a:p>
        </p:txBody>
      </p:sp>
      <p:sp>
        <p:nvSpPr>
          <p:cNvPr id="3" name="Date Placeholder 2"/>
          <p:cNvSpPr>
            <a:spLocks noGrp="1"/>
          </p:cNvSpPr>
          <p:nvPr>
            <p:ph type="dt" sz="half" idx="10"/>
          </p:nvPr>
        </p:nvSpPr>
        <p:spPr/>
        <p:txBody>
          <a:bodyPr/>
          <a:lstStyle/>
          <a:p>
            <a:r>
              <a:rPr lang="en-US" smtClean="0"/>
              <a:t>Evian, 18 - 19 January 2010</a:t>
            </a:r>
            <a:endParaRPr lang="en-US"/>
          </a:p>
        </p:txBody>
      </p:sp>
      <p:sp>
        <p:nvSpPr>
          <p:cNvPr id="4" name="Footer Placeholder 3"/>
          <p:cNvSpPr>
            <a:spLocks noGrp="1"/>
          </p:cNvSpPr>
          <p:nvPr>
            <p:ph type="ftr" sz="quarter" idx="11"/>
          </p:nvPr>
        </p:nvSpPr>
        <p:spPr/>
        <p:txBody>
          <a:bodyPr/>
          <a:lstStyle/>
          <a:p>
            <a:r>
              <a:rPr lang="en-US" smtClean="0"/>
              <a:t>Jan Uythoven, TE/ABT</a:t>
            </a:r>
            <a:endParaRPr lang="en-US"/>
          </a:p>
        </p:txBody>
      </p:sp>
      <p:sp>
        <p:nvSpPr>
          <p:cNvPr id="5" name="Slide Number Placeholder 4"/>
          <p:cNvSpPr>
            <a:spLocks noGrp="1"/>
          </p:cNvSpPr>
          <p:nvPr>
            <p:ph type="sldNum" sz="quarter" idx="12"/>
          </p:nvPr>
        </p:nvSpPr>
        <p:spPr/>
        <p:txBody>
          <a:bodyPr/>
          <a:lstStyle/>
          <a:p>
            <a:fld id="{D2CB6D7C-1844-4799-A650-6A688976CBFC}" type="slidenum">
              <a:rPr lang="en-US" smtClean="0"/>
              <a:pPr/>
              <a:t>11</a:t>
            </a:fld>
            <a:endParaRPr lang="en-US"/>
          </a:p>
        </p:txBody>
      </p:sp>
      <p:sp>
        <p:nvSpPr>
          <p:cNvPr id="6" name="Content Placeholder 5"/>
          <p:cNvSpPr>
            <a:spLocks noGrp="1"/>
          </p:cNvSpPr>
          <p:nvPr>
            <p:ph sz="quarter" idx="1"/>
          </p:nvPr>
        </p:nvSpPr>
        <p:spPr>
          <a:xfrm>
            <a:off x="914400" y="1447800"/>
            <a:ext cx="7772400" cy="3429000"/>
          </a:xfrm>
        </p:spPr>
        <p:txBody>
          <a:bodyPr>
            <a:normAutofit lnSpcReduction="10000"/>
          </a:bodyPr>
          <a:lstStyle/>
          <a:p>
            <a:r>
              <a:rPr lang="en-US" sz="2400" dirty="0" smtClean="0"/>
              <a:t>XPOC sequencer task picking up different time stamps from MKD and MKB IPOC</a:t>
            </a:r>
          </a:p>
          <a:p>
            <a:pPr lvl="1"/>
            <a:r>
              <a:rPr lang="en-US" sz="2000" dirty="0" smtClean="0"/>
              <a:t>Solved during operation by applying the correct tolerance</a:t>
            </a:r>
          </a:p>
          <a:p>
            <a:r>
              <a:rPr lang="en-US" sz="2400" dirty="0" smtClean="0"/>
              <a:t>XPOC MKD analysis failed because of different energies</a:t>
            </a:r>
          </a:p>
          <a:p>
            <a:pPr lvl="1"/>
            <a:r>
              <a:rPr lang="en-US" sz="2000" dirty="0" smtClean="0"/>
              <a:t>Solved during operation by applying the correct tolerance</a:t>
            </a:r>
          </a:p>
          <a:p>
            <a:r>
              <a:rPr lang="en-US" sz="2400" dirty="0" smtClean="0"/>
              <a:t>IPOC MKD analysis failed, giving some analysis points ‘dangling in the air’</a:t>
            </a:r>
          </a:p>
          <a:p>
            <a:pPr lvl="1"/>
            <a:r>
              <a:rPr lang="en-US" sz="2000" dirty="0" smtClean="0"/>
              <a:t>Solved during in Technical Stop by small change in algorithm (same problem as for MKI IPOC used for IQC)</a:t>
            </a:r>
            <a:endParaRPr lang="en-US" sz="2000" dirty="0"/>
          </a:p>
        </p:txBody>
      </p:sp>
      <p:sp>
        <p:nvSpPr>
          <p:cNvPr id="7" name="TextBox 6"/>
          <p:cNvSpPr txBox="1"/>
          <p:nvPr/>
        </p:nvSpPr>
        <p:spPr>
          <a:xfrm>
            <a:off x="381000" y="4800600"/>
            <a:ext cx="6324600" cy="1015663"/>
          </a:xfrm>
          <a:prstGeom prst="rect">
            <a:avLst/>
          </a:prstGeom>
          <a:noFill/>
          <a:ln w="19050">
            <a:solidFill>
              <a:schemeClr val="accent1"/>
            </a:solidFill>
          </a:ln>
        </p:spPr>
        <p:txBody>
          <a:bodyPr wrap="square" rtlCol="0">
            <a:spAutoFit/>
          </a:bodyPr>
          <a:lstStyle/>
          <a:p>
            <a:r>
              <a:rPr lang="en-US" sz="2000" i="1" dirty="0" smtClean="0">
                <a:solidFill>
                  <a:srgbClr val="FF0000"/>
                </a:solidFill>
              </a:rPr>
              <a:t>These false XPOCs were annoying for both the operators and the experts, however I’m convinced that we have to maintain the Expert Reset for XPOC, as the LBDS is too safety critical. </a:t>
            </a:r>
            <a:endParaRPr lang="en-US" sz="2000" i="1" dirty="0">
              <a:solidFill>
                <a:srgbClr val="FF0000"/>
              </a:solidFill>
            </a:endParaRPr>
          </a:p>
        </p:txBody>
      </p:sp>
      <p:pic>
        <p:nvPicPr>
          <p:cNvPr id="1030" name="Picture 6" descr="C:\Documents and Settings\uythoven\Local Settings\Temporary Internet Files\Content.IE5\315CVI21\MPj04424830000[1].jpg"/>
          <p:cNvPicPr>
            <a:picLocks noChangeAspect="1" noChangeArrowheads="1"/>
          </p:cNvPicPr>
          <p:nvPr/>
        </p:nvPicPr>
        <p:blipFill>
          <a:blip r:embed="rId2" cstate="print"/>
          <a:srcRect/>
          <a:stretch>
            <a:fillRect/>
          </a:stretch>
        </p:blipFill>
        <p:spPr bwMode="auto">
          <a:xfrm>
            <a:off x="7010400" y="4800600"/>
            <a:ext cx="1981200" cy="1320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r>
              <a:rPr lang="en-US" dirty="0" smtClean="0"/>
              <a:t>Beam Dump Channel Aperture</a:t>
            </a:r>
            <a:endParaRPr lang="en-US" dirty="0"/>
          </a:p>
        </p:txBody>
      </p:sp>
      <p:sp>
        <p:nvSpPr>
          <p:cNvPr id="4" name="Footer Placeholder 3"/>
          <p:cNvSpPr>
            <a:spLocks noGrp="1"/>
          </p:cNvSpPr>
          <p:nvPr>
            <p:ph type="ftr" sz="quarter" idx="11"/>
          </p:nvPr>
        </p:nvSpPr>
        <p:spPr/>
        <p:txBody>
          <a:bodyPr/>
          <a:lstStyle/>
          <a:p>
            <a:r>
              <a:rPr lang="en-US" smtClean="0"/>
              <a:t>Jan Uythoven, TE/ABT</a:t>
            </a:r>
            <a:endParaRPr lang="en-US"/>
          </a:p>
        </p:txBody>
      </p:sp>
      <p:sp>
        <p:nvSpPr>
          <p:cNvPr id="5" name="Slide Number Placeholder 4"/>
          <p:cNvSpPr>
            <a:spLocks noGrp="1"/>
          </p:cNvSpPr>
          <p:nvPr>
            <p:ph type="sldNum" sz="quarter" idx="12"/>
          </p:nvPr>
        </p:nvSpPr>
        <p:spPr/>
        <p:txBody>
          <a:bodyPr/>
          <a:lstStyle/>
          <a:p>
            <a:fld id="{D2CB6D7C-1844-4799-A650-6A688976CBFC}" type="slidenum">
              <a:rPr lang="en-US" smtClean="0"/>
              <a:pPr/>
              <a:t>12</a:t>
            </a:fld>
            <a:endParaRPr lang="en-US"/>
          </a:p>
        </p:txBody>
      </p:sp>
      <p:pic>
        <p:nvPicPr>
          <p:cNvPr id="7" name="Picture 11"/>
          <p:cNvPicPr>
            <a:picLocks noChangeAspect="1" noChangeArrowheads="1"/>
          </p:cNvPicPr>
          <p:nvPr/>
        </p:nvPicPr>
        <p:blipFill>
          <a:blip r:embed="rId2" cstate="print"/>
          <a:srcRect/>
          <a:stretch>
            <a:fillRect/>
          </a:stretch>
        </p:blipFill>
        <p:spPr bwMode="auto">
          <a:xfrm>
            <a:off x="4572000" y="4419600"/>
            <a:ext cx="3775075" cy="2165350"/>
          </a:xfrm>
          <a:prstGeom prst="rect">
            <a:avLst/>
          </a:prstGeom>
          <a:noFill/>
          <a:ln w="9525">
            <a:noFill/>
            <a:miter lim="800000"/>
            <a:headEnd/>
            <a:tailEnd/>
          </a:ln>
          <a:effectLst/>
        </p:spPr>
      </p:pic>
      <p:pic>
        <p:nvPicPr>
          <p:cNvPr id="8" name="Picture 10"/>
          <p:cNvPicPr>
            <a:picLocks noChangeAspect="1" noChangeArrowheads="1"/>
          </p:cNvPicPr>
          <p:nvPr/>
        </p:nvPicPr>
        <p:blipFill>
          <a:blip r:embed="rId3" cstate="print"/>
          <a:srcRect/>
          <a:stretch>
            <a:fillRect/>
          </a:stretch>
        </p:blipFill>
        <p:spPr bwMode="auto">
          <a:xfrm>
            <a:off x="457200" y="4419600"/>
            <a:ext cx="3770313" cy="2181225"/>
          </a:xfrm>
          <a:prstGeom prst="rect">
            <a:avLst/>
          </a:prstGeom>
          <a:noFill/>
          <a:ln w="9525">
            <a:noFill/>
            <a:miter lim="800000"/>
            <a:headEnd/>
            <a:tailEnd/>
          </a:ln>
          <a:effectLst/>
        </p:spPr>
      </p:pic>
      <p:pic>
        <p:nvPicPr>
          <p:cNvPr id="9" name="Picture 8"/>
          <p:cNvPicPr>
            <a:picLocks noChangeAspect="1" noChangeArrowheads="1"/>
          </p:cNvPicPr>
          <p:nvPr/>
        </p:nvPicPr>
        <p:blipFill>
          <a:blip r:embed="rId4" cstate="print"/>
          <a:srcRect/>
          <a:stretch>
            <a:fillRect/>
          </a:stretch>
        </p:blipFill>
        <p:spPr bwMode="auto">
          <a:xfrm>
            <a:off x="304800" y="1600200"/>
            <a:ext cx="4267200" cy="2841885"/>
          </a:xfrm>
          <a:prstGeom prst="rect">
            <a:avLst/>
          </a:prstGeom>
          <a:noFill/>
          <a:ln w="9525">
            <a:noFill/>
            <a:miter lim="800000"/>
            <a:headEnd/>
            <a:tailEnd/>
          </a:ln>
          <a:effectLst/>
        </p:spPr>
      </p:pic>
      <p:sp>
        <p:nvSpPr>
          <p:cNvPr id="10" name="TextBox 9"/>
          <p:cNvSpPr txBox="1"/>
          <p:nvPr/>
        </p:nvSpPr>
        <p:spPr>
          <a:xfrm>
            <a:off x="228600" y="914400"/>
            <a:ext cx="4724400" cy="984885"/>
          </a:xfrm>
          <a:prstGeom prst="rect">
            <a:avLst/>
          </a:prstGeom>
          <a:noFill/>
        </p:spPr>
        <p:txBody>
          <a:bodyPr wrap="square" rtlCol="0">
            <a:spAutoFit/>
          </a:bodyPr>
          <a:lstStyle/>
          <a:p>
            <a:r>
              <a:rPr lang="en-US" sz="2000" dirty="0" smtClean="0"/>
              <a:t>Aperture limits measured with all phases in H and V plane for B1 and B2</a:t>
            </a:r>
            <a:r>
              <a:rPr lang="en-US" sz="2000" dirty="0" smtClean="0">
                <a:sym typeface="Wingdings" pitchFamily="2" charset="2"/>
              </a:rPr>
              <a:t>     </a:t>
            </a:r>
            <a:r>
              <a:rPr lang="en-US" sz="2000" dirty="0" smtClean="0">
                <a:solidFill>
                  <a:srgbClr val="00B050"/>
                </a:solidFill>
                <a:sym typeface="Wingdings" pitchFamily="2" charset="2"/>
              </a:rPr>
              <a:t> as expected</a:t>
            </a:r>
            <a:endParaRPr lang="en-US" sz="2000" dirty="0" smtClean="0">
              <a:solidFill>
                <a:srgbClr val="00B050"/>
              </a:solidFill>
            </a:endParaRPr>
          </a:p>
          <a:p>
            <a:endParaRPr lang="en-US" dirty="0"/>
          </a:p>
        </p:txBody>
      </p:sp>
      <p:pic>
        <p:nvPicPr>
          <p:cNvPr id="11" name="Picture 10"/>
          <p:cNvPicPr>
            <a:picLocks noChangeAspect="1" noChangeArrowheads="1"/>
          </p:cNvPicPr>
          <p:nvPr/>
        </p:nvPicPr>
        <p:blipFill>
          <a:blip r:embed="rId5" cstate="print"/>
          <a:srcRect/>
          <a:stretch>
            <a:fillRect/>
          </a:stretch>
        </p:blipFill>
        <p:spPr bwMode="auto">
          <a:xfrm>
            <a:off x="5334000" y="990600"/>
            <a:ext cx="3086945" cy="2425700"/>
          </a:xfrm>
          <a:prstGeom prst="rect">
            <a:avLst/>
          </a:prstGeom>
          <a:noFill/>
          <a:ln w="9525">
            <a:noFill/>
            <a:miter lim="800000"/>
            <a:headEnd/>
            <a:tailEnd/>
          </a:ln>
          <a:effectLst/>
        </p:spPr>
      </p:pic>
      <p:sp>
        <p:nvSpPr>
          <p:cNvPr id="12" name="Rectangle 11"/>
          <p:cNvSpPr/>
          <p:nvPr/>
        </p:nvSpPr>
        <p:spPr>
          <a:xfrm>
            <a:off x="4572000" y="3581400"/>
            <a:ext cx="4572000" cy="549381"/>
          </a:xfrm>
          <a:prstGeom prst="rect">
            <a:avLst/>
          </a:prstGeom>
        </p:spPr>
        <p:txBody>
          <a:bodyPr>
            <a:spAutoFit/>
          </a:bodyPr>
          <a:lstStyle/>
          <a:p>
            <a:pPr>
              <a:lnSpc>
                <a:spcPct val="80000"/>
              </a:lnSpc>
            </a:pPr>
            <a:r>
              <a:rPr lang="en-US" dirty="0" smtClean="0"/>
              <a:t>Can dump without losses with </a:t>
            </a:r>
            <a:r>
              <a:rPr lang="en-US" dirty="0" smtClean="0">
                <a:sym typeface="Symbol" pitchFamily="18" charset="2"/>
              </a:rPr>
              <a:t></a:t>
            </a:r>
            <a:r>
              <a:rPr lang="en-US" dirty="0" smtClean="0"/>
              <a:t>1.67 MKD for B1, +1.333 and -1.67 MKD for B2. Spec: + 0, -1 MKD.</a:t>
            </a:r>
          </a:p>
        </p:txBody>
      </p:sp>
      <p:sp>
        <p:nvSpPr>
          <p:cNvPr id="13" name="TextBox 12"/>
          <p:cNvSpPr txBox="1"/>
          <p:nvPr/>
        </p:nvSpPr>
        <p:spPr>
          <a:xfrm>
            <a:off x="1447800" y="2819400"/>
            <a:ext cx="838200" cy="338554"/>
          </a:xfrm>
          <a:prstGeom prst="rect">
            <a:avLst/>
          </a:prstGeom>
          <a:noFill/>
        </p:spPr>
        <p:txBody>
          <a:bodyPr wrap="square" rtlCol="0">
            <a:spAutoFit/>
          </a:bodyPr>
          <a:lstStyle/>
          <a:p>
            <a:r>
              <a:rPr lang="en-US" sz="1600" i="1" dirty="0" smtClean="0"/>
              <a:t>MKD</a:t>
            </a:r>
            <a:endParaRPr lang="en-US" sz="1600" i="1" dirty="0"/>
          </a:p>
        </p:txBody>
      </p:sp>
      <p:sp>
        <p:nvSpPr>
          <p:cNvPr id="14" name="TextBox 13"/>
          <p:cNvSpPr txBox="1"/>
          <p:nvPr/>
        </p:nvSpPr>
        <p:spPr>
          <a:xfrm>
            <a:off x="2819400" y="2133600"/>
            <a:ext cx="838200" cy="338554"/>
          </a:xfrm>
          <a:prstGeom prst="rect">
            <a:avLst/>
          </a:prstGeom>
          <a:noFill/>
        </p:spPr>
        <p:txBody>
          <a:bodyPr wrap="square" rtlCol="0">
            <a:spAutoFit/>
          </a:bodyPr>
          <a:lstStyle/>
          <a:p>
            <a:r>
              <a:rPr lang="en-US" sz="1600" i="1" dirty="0" smtClean="0"/>
              <a:t>MSD</a:t>
            </a:r>
            <a:endParaRPr lang="en-US" sz="16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Point 6 – Circulating Beam Aperture</a:t>
            </a:r>
            <a:endParaRPr lang="en-US" dirty="0"/>
          </a:p>
        </p:txBody>
      </p:sp>
      <p:sp>
        <p:nvSpPr>
          <p:cNvPr id="3" name="Date Placeholder 2"/>
          <p:cNvSpPr>
            <a:spLocks noGrp="1"/>
          </p:cNvSpPr>
          <p:nvPr>
            <p:ph type="dt" sz="half" idx="10"/>
          </p:nvPr>
        </p:nvSpPr>
        <p:spPr/>
        <p:txBody>
          <a:bodyPr/>
          <a:lstStyle/>
          <a:p>
            <a:r>
              <a:rPr lang="en-US" smtClean="0"/>
              <a:t>Evian, 18 - 19 January 2010</a:t>
            </a:r>
            <a:endParaRPr lang="en-US"/>
          </a:p>
        </p:txBody>
      </p:sp>
      <p:sp>
        <p:nvSpPr>
          <p:cNvPr id="4" name="Footer Placeholder 3"/>
          <p:cNvSpPr>
            <a:spLocks noGrp="1"/>
          </p:cNvSpPr>
          <p:nvPr>
            <p:ph type="ftr" sz="quarter" idx="11"/>
          </p:nvPr>
        </p:nvSpPr>
        <p:spPr/>
        <p:txBody>
          <a:bodyPr/>
          <a:lstStyle/>
          <a:p>
            <a:r>
              <a:rPr lang="en-US" smtClean="0"/>
              <a:t>Jan Uythoven, TE/ABT</a:t>
            </a:r>
            <a:endParaRPr lang="en-US"/>
          </a:p>
        </p:txBody>
      </p:sp>
      <p:sp>
        <p:nvSpPr>
          <p:cNvPr id="5" name="Slide Number Placeholder 4"/>
          <p:cNvSpPr>
            <a:spLocks noGrp="1"/>
          </p:cNvSpPr>
          <p:nvPr>
            <p:ph type="sldNum" sz="quarter" idx="12"/>
          </p:nvPr>
        </p:nvSpPr>
        <p:spPr/>
        <p:txBody>
          <a:bodyPr/>
          <a:lstStyle/>
          <a:p>
            <a:fld id="{D2CB6D7C-1844-4799-A650-6A688976CBFC}" type="slidenum">
              <a:rPr lang="en-US" smtClean="0"/>
              <a:pPr/>
              <a:t>13</a:t>
            </a:fld>
            <a:endParaRPr lang="en-US"/>
          </a:p>
        </p:txBody>
      </p:sp>
      <p:pic>
        <p:nvPicPr>
          <p:cNvPr id="6" name="Picture 5"/>
          <p:cNvPicPr>
            <a:picLocks noChangeAspect="1" noChangeArrowheads="1"/>
          </p:cNvPicPr>
          <p:nvPr/>
        </p:nvPicPr>
        <p:blipFill>
          <a:blip r:embed="rId2" cstate="print"/>
          <a:srcRect/>
          <a:stretch>
            <a:fillRect/>
          </a:stretch>
        </p:blipFill>
        <p:spPr bwMode="auto">
          <a:xfrm>
            <a:off x="1066800" y="2667000"/>
            <a:ext cx="5333917" cy="2987675"/>
          </a:xfrm>
          <a:prstGeom prst="rect">
            <a:avLst/>
          </a:prstGeom>
          <a:noFill/>
          <a:ln w="9525">
            <a:noFill/>
            <a:miter lim="800000"/>
            <a:headEnd/>
            <a:tailEnd/>
          </a:ln>
          <a:effectLst/>
        </p:spPr>
      </p:pic>
      <p:sp>
        <p:nvSpPr>
          <p:cNvPr id="8" name="TextBox 7"/>
          <p:cNvSpPr txBox="1"/>
          <p:nvPr/>
        </p:nvSpPr>
        <p:spPr>
          <a:xfrm>
            <a:off x="762000" y="1752600"/>
            <a:ext cx="8229600" cy="923330"/>
          </a:xfrm>
          <a:prstGeom prst="rect">
            <a:avLst/>
          </a:prstGeom>
          <a:noFill/>
        </p:spPr>
        <p:txBody>
          <a:bodyPr wrap="square" rtlCol="0">
            <a:spAutoFit/>
          </a:bodyPr>
          <a:lstStyle/>
          <a:p>
            <a:r>
              <a:rPr lang="en-US" dirty="0" smtClean="0"/>
              <a:t>Circulating beam aperture in H and V for B1 and B2 checked carefully at TCDS, TCDQM, MSDC and MKD, with bumps through the region </a:t>
            </a:r>
            <a:r>
              <a:rPr lang="en-US" dirty="0" smtClean="0">
                <a:solidFill>
                  <a:srgbClr val="00B050"/>
                </a:solidFill>
                <a:sym typeface="Wingdings" pitchFamily="2" charset="2"/>
              </a:rPr>
              <a:t> beam lost where expected</a:t>
            </a:r>
            <a:endParaRPr lang="en-US" dirty="0" smtClean="0">
              <a:solidFill>
                <a:srgbClr val="00B050"/>
              </a:solidFill>
            </a:endParaRPr>
          </a:p>
          <a:p>
            <a:endParaRPr lang="en-US" dirty="0"/>
          </a:p>
        </p:txBody>
      </p:sp>
      <p:sp>
        <p:nvSpPr>
          <p:cNvPr id="9" name="Text Box 7"/>
          <p:cNvSpPr txBox="1">
            <a:spLocks noChangeArrowheads="1"/>
          </p:cNvSpPr>
          <p:nvPr/>
        </p:nvSpPr>
        <p:spPr bwMode="auto">
          <a:xfrm>
            <a:off x="6477000" y="3810000"/>
            <a:ext cx="1995033" cy="307777"/>
          </a:xfrm>
          <a:prstGeom prst="rect">
            <a:avLst/>
          </a:prstGeom>
          <a:noFill/>
          <a:ln w="9525">
            <a:solidFill>
              <a:schemeClr val="bg1"/>
            </a:solidFill>
            <a:miter lim="800000"/>
            <a:headEnd/>
            <a:tailEnd/>
          </a:ln>
          <a:effectLst/>
        </p:spPr>
        <p:txBody>
          <a:bodyPr wrap="none">
            <a:spAutoFit/>
          </a:bodyPr>
          <a:lstStyle/>
          <a:p>
            <a:r>
              <a:rPr lang="en-US" sz="1400" b="1" dirty="0"/>
              <a:t>IR6 H Beam2, circulating</a:t>
            </a:r>
          </a:p>
        </p:txBody>
      </p:sp>
      <p:cxnSp>
        <p:nvCxnSpPr>
          <p:cNvPr id="10" name="Straight Arrow Connector 9"/>
          <p:cNvCxnSpPr/>
          <p:nvPr/>
        </p:nvCxnSpPr>
        <p:spPr>
          <a:xfrm rot="10800000">
            <a:off x="5715000" y="4114800"/>
            <a:ext cx="1524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77000" y="2590800"/>
            <a:ext cx="2280111" cy="338554"/>
          </a:xfrm>
          <a:prstGeom prst="rect">
            <a:avLst/>
          </a:prstGeom>
          <a:noFill/>
        </p:spPr>
        <p:txBody>
          <a:bodyPr wrap="none" rtlCol="0">
            <a:spAutoFit/>
          </a:bodyPr>
          <a:lstStyle/>
          <a:p>
            <a:r>
              <a:rPr lang="en-US" sz="1600" i="1" dirty="0" smtClean="0"/>
              <a:t>“Official aperture model”</a:t>
            </a:r>
            <a:endParaRPr lang="en-US" sz="1600" i="1" dirty="0"/>
          </a:p>
        </p:txBody>
      </p:sp>
      <p:sp>
        <p:nvSpPr>
          <p:cNvPr id="12" name="TextBox 11"/>
          <p:cNvSpPr txBox="1"/>
          <p:nvPr/>
        </p:nvSpPr>
        <p:spPr>
          <a:xfrm>
            <a:off x="3352800" y="5638800"/>
            <a:ext cx="685800" cy="338554"/>
          </a:xfrm>
          <a:prstGeom prst="rect">
            <a:avLst/>
          </a:prstGeom>
          <a:noFill/>
        </p:spPr>
        <p:txBody>
          <a:bodyPr wrap="square" rtlCol="0">
            <a:spAutoFit/>
          </a:bodyPr>
          <a:lstStyle/>
          <a:p>
            <a:r>
              <a:rPr lang="en-US" sz="1600" i="1" dirty="0" smtClean="0"/>
              <a:t>MSD</a:t>
            </a:r>
            <a:endParaRPr lang="en-US" sz="1600" i="1" dirty="0"/>
          </a:p>
        </p:txBody>
      </p:sp>
      <p:sp>
        <p:nvSpPr>
          <p:cNvPr id="13" name="TextBox 12"/>
          <p:cNvSpPr txBox="1"/>
          <p:nvPr/>
        </p:nvSpPr>
        <p:spPr>
          <a:xfrm>
            <a:off x="4343400" y="5638800"/>
            <a:ext cx="990600" cy="338554"/>
          </a:xfrm>
          <a:prstGeom prst="rect">
            <a:avLst/>
          </a:prstGeom>
          <a:noFill/>
        </p:spPr>
        <p:txBody>
          <a:bodyPr wrap="square" rtlCol="0">
            <a:spAutoFit/>
          </a:bodyPr>
          <a:lstStyle/>
          <a:p>
            <a:r>
              <a:rPr lang="en-US" sz="1600" i="1" dirty="0" smtClean="0"/>
              <a:t>TCDQM</a:t>
            </a:r>
            <a:endParaRPr lang="en-US" i="1" dirty="0"/>
          </a:p>
        </p:txBody>
      </p:sp>
      <p:sp>
        <p:nvSpPr>
          <p:cNvPr id="14" name="TextBox 13"/>
          <p:cNvSpPr txBox="1"/>
          <p:nvPr/>
        </p:nvSpPr>
        <p:spPr>
          <a:xfrm>
            <a:off x="2286000" y="5638800"/>
            <a:ext cx="990600" cy="338554"/>
          </a:xfrm>
          <a:prstGeom prst="rect">
            <a:avLst/>
          </a:prstGeom>
          <a:noFill/>
        </p:spPr>
        <p:txBody>
          <a:bodyPr wrap="square" rtlCol="0">
            <a:spAutoFit/>
          </a:bodyPr>
          <a:lstStyle/>
          <a:p>
            <a:r>
              <a:rPr lang="en-US" sz="1600" i="1" dirty="0" smtClean="0"/>
              <a:t>TCDQM</a:t>
            </a:r>
            <a:endParaRPr lang="en-US" sz="160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Dump at 1.2 </a:t>
            </a:r>
            <a:r>
              <a:rPr lang="en-US" dirty="0" err="1" smtClean="0"/>
              <a:t>TeV</a:t>
            </a:r>
            <a:endParaRPr lang="en-US" dirty="0"/>
          </a:p>
        </p:txBody>
      </p:sp>
      <p:sp>
        <p:nvSpPr>
          <p:cNvPr id="5" name="Slide Number Placeholder 4"/>
          <p:cNvSpPr>
            <a:spLocks noGrp="1"/>
          </p:cNvSpPr>
          <p:nvPr>
            <p:ph type="sldNum" sz="quarter" idx="12"/>
          </p:nvPr>
        </p:nvSpPr>
        <p:spPr/>
        <p:txBody>
          <a:bodyPr/>
          <a:lstStyle/>
          <a:p>
            <a:fld id="{D2CB6D7C-1844-4799-A650-6A688976CBFC}" type="slidenum">
              <a:rPr lang="en-US" smtClean="0"/>
              <a:pPr/>
              <a:t>14</a:t>
            </a:fld>
            <a:endParaRPr lang="en-US"/>
          </a:p>
        </p:txBody>
      </p:sp>
      <p:sp>
        <p:nvSpPr>
          <p:cNvPr id="6" name="Content Placeholder 5"/>
          <p:cNvSpPr>
            <a:spLocks noGrp="1"/>
          </p:cNvSpPr>
          <p:nvPr>
            <p:ph sz="quarter" idx="1"/>
          </p:nvPr>
        </p:nvSpPr>
        <p:spPr/>
        <p:txBody>
          <a:bodyPr>
            <a:normAutofit/>
          </a:bodyPr>
          <a:lstStyle/>
          <a:p>
            <a:r>
              <a:rPr lang="en-US" dirty="0" smtClean="0"/>
              <a:t>Vertical dump position low at </a:t>
            </a:r>
            <a:br>
              <a:rPr lang="en-US" dirty="0" smtClean="0"/>
            </a:br>
            <a:r>
              <a:rPr lang="en-US" dirty="0" smtClean="0"/>
              <a:t>1.2 </a:t>
            </a:r>
            <a:r>
              <a:rPr lang="en-US" dirty="0" err="1" smtClean="0"/>
              <a:t>TeV</a:t>
            </a:r>
            <a:r>
              <a:rPr lang="en-US" dirty="0" smtClean="0"/>
              <a:t> for both beams</a:t>
            </a:r>
          </a:p>
          <a:p>
            <a:pPr lvl="1"/>
            <a:r>
              <a:rPr lang="en-US" dirty="0" smtClean="0"/>
              <a:t>After orbit correction to golden orbit</a:t>
            </a:r>
          </a:p>
          <a:p>
            <a:pPr lvl="1"/>
            <a:r>
              <a:rPr lang="en-US" dirty="0" smtClean="0"/>
              <a:t>Maybe 7-8 mm vertical error at the TDE </a:t>
            </a:r>
            <a:br>
              <a:rPr lang="en-US" dirty="0" smtClean="0"/>
            </a:br>
            <a:r>
              <a:rPr lang="en-US" dirty="0" smtClean="0"/>
              <a:t>for both beams</a:t>
            </a:r>
          </a:p>
          <a:p>
            <a:pPr lvl="1"/>
            <a:r>
              <a:rPr lang="en-US" dirty="0" smtClean="0"/>
              <a:t>Can be an MSD calibration issue?</a:t>
            </a:r>
          </a:p>
          <a:p>
            <a:pPr lvl="2"/>
            <a:r>
              <a:rPr lang="en-US" dirty="0" smtClean="0"/>
              <a:t>About 11 µ</a:t>
            </a:r>
            <a:r>
              <a:rPr lang="en-US" dirty="0" err="1" smtClean="0"/>
              <a:t>rad</a:t>
            </a:r>
            <a:r>
              <a:rPr lang="en-US" dirty="0" smtClean="0"/>
              <a:t> too weak </a:t>
            </a:r>
          </a:p>
          <a:p>
            <a:endParaRPr lang="en-US" dirty="0" smtClean="0">
              <a:sym typeface="Symbol"/>
            </a:endParaRPr>
          </a:p>
          <a:p>
            <a:endParaRPr lang="en-US" dirty="0" smtClean="0"/>
          </a:p>
          <a:p>
            <a:endParaRPr lang="en-US" dirty="0"/>
          </a:p>
        </p:txBody>
      </p:sp>
      <p:grpSp>
        <p:nvGrpSpPr>
          <p:cNvPr id="10" name="Group 9"/>
          <p:cNvGrpSpPr/>
          <p:nvPr/>
        </p:nvGrpSpPr>
        <p:grpSpPr>
          <a:xfrm>
            <a:off x="6019800" y="1447800"/>
            <a:ext cx="2943225" cy="2484437"/>
            <a:chOff x="5715000" y="762000"/>
            <a:chExt cx="2943225" cy="2484437"/>
          </a:xfrm>
        </p:grpSpPr>
        <p:pic>
          <p:nvPicPr>
            <p:cNvPr id="7" name="Picture 6"/>
            <p:cNvPicPr>
              <a:picLocks noChangeAspect="1" noChangeArrowheads="1"/>
            </p:cNvPicPr>
            <p:nvPr/>
          </p:nvPicPr>
          <p:blipFill>
            <a:blip r:embed="rId2" cstate="print"/>
            <a:srcRect/>
            <a:stretch>
              <a:fillRect/>
            </a:stretch>
          </p:blipFill>
          <p:spPr bwMode="auto">
            <a:xfrm>
              <a:off x="5715000" y="762000"/>
              <a:ext cx="2943225" cy="2484437"/>
            </a:xfrm>
            <a:prstGeom prst="rect">
              <a:avLst/>
            </a:prstGeom>
            <a:noFill/>
            <a:ln w="9525">
              <a:noFill/>
              <a:miter lim="800000"/>
              <a:headEnd/>
              <a:tailEnd/>
            </a:ln>
            <a:effectLst/>
          </p:spPr>
        </p:pic>
        <p:sp>
          <p:nvSpPr>
            <p:cNvPr id="9" name="Text Box 8"/>
            <p:cNvSpPr txBox="1">
              <a:spLocks noChangeArrowheads="1"/>
            </p:cNvSpPr>
            <p:nvPr/>
          </p:nvSpPr>
          <p:spPr bwMode="auto">
            <a:xfrm>
              <a:off x="6096000" y="990600"/>
              <a:ext cx="2232025" cy="244475"/>
            </a:xfrm>
            <a:prstGeom prst="rect">
              <a:avLst/>
            </a:prstGeom>
            <a:noFill/>
            <a:ln w="9525">
              <a:noFill/>
              <a:miter lim="800000"/>
              <a:headEnd/>
              <a:tailEnd/>
            </a:ln>
            <a:effectLst/>
          </p:spPr>
          <p:txBody>
            <a:bodyPr wrap="none">
              <a:spAutoFit/>
            </a:bodyPr>
            <a:lstStyle/>
            <a:p>
              <a:r>
                <a:rPr lang="en-US" sz="1000" b="1" dirty="0"/>
                <a:t>Beam2 bucket 1 from golden orbit</a:t>
              </a:r>
            </a:p>
          </p:txBody>
        </p:sp>
      </p:grpSp>
      <p:pic>
        <p:nvPicPr>
          <p:cNvPr id="11" name="Picture 2"/>
          <p:cNvPicPr>
            <a:picLocks noChangeAspect="1" noChangeArrowheads="1"/>
          </p:cNvPicPr>
          <p:nvPr/>
        </p:nvPicPr>
        <p:blipFill>
          <a:blip r:embed="rId3" cstate="print"/>
          <a:srcRect/>
          <a:stretch>
            <a:fillRect/>
          </a:stretch>
        </p:blipFill>
        <p:spPr bwMode="auto">
          <a:xfrm>
            <a:off x="1295400" y="4038600"/>
            <a:ext cx="2744215" cy="2214562"/>
          </a:xfrm>
          <a:prstGeom prst="rect">
            <a:avLst/>
          </a:prstGeom>
          <a:noFill/>
          <a:ln w="9525">
            <a:noFill/>
            <a:miter lim="800000"/>
            <a:headEnd/>
            <a:tailEnd/>
          </a:ln>
        </p:spPr>
      </p:pic>
      <p:sp>
        <p:nvSpPr>
          <p:cNvPr id="12" name="TextBox 11"/>
          <p:cNvSpPr txBox="1"/>
          <p:nvPr/>
        </p:nvSpPr>
        <p:spPr>
          <a:xfrm>
            <a:off x="2162874" y="6203932"/>
            <a:ext cx="971232" cy="369332"/>
          </a:xfrm>
          <a:prstGeom prst="rect">
            <a:avLst/>
          </a:prstGeom>
          <a:noFill/>
        </p:spPr>
        <p:txBody>
          <a:bodyPr wrap="square" rtlCol="0">
            <a:spAutoFit/>
          </a:bodyPr>
          <a:lstStyle/>
          <a:p>
            <a:r>
              <a:rPr lang="en-US" dirty="0" smtClean="0"/>
              <a:t>B1</a:t>
            </a:r>
            <a:endParaRPr lang="en-US" dirty="0"/>
          </a:p>
        </p:txBody>
      </p:sp>
      <p:pic>
        <p:nvPicPr>
          <p:cNvPr id="13" name="Picture 3"/>
          <p:cNvPicPr>
            <a:picLocks noChangeAspect="1" noChangeArrowheads="1"/>
          </p:cNvPicPr>
          <p:nvPr/>
        </p:nvPicPr>
        <p:blipFill>
          <a:blip r:embed="rId4" cstate="print"/>
          <a:srcRect/>
          <a:stretch>
            <a:fillRect/>
          </a:stretch>
        </p:blipFill>
        <p:spPr bwMode="auto">
          <a:xfrm>
            <a:off x="5310384" y="3983276"/>
            <a:ext cx="2871565" cy="2265123"/>
          </a:xfrm>
          <a:prstGeom prst="rect">
            <a:avLst/>
          </a:prstGeom>
          <a:noFill/>
          <a:ln w="9525">
            <a:noFill/>
            <a:miter lim="800000"/>
            <a:headEnd/>
            <a:tailEnd/>
          </a:ln>
        </p:spPr>
      </p:pic>
      <p:sp>
        <p:nvSpPr>
          <p:cNvPr id="14" name="TextBox 13"/>
          <p:cNvSpPr txBox="1"/>
          <p:nvPr/>
        </p:nvSpPr>
        <p:spPr>
          <a:xfrm>
            <a:off x="6506274" y="6280132"/>
            <a:ext cx="462491" cy="369332"/>
          </a:xfrm>
          <a:prstGeom prst="rect">
            <a:avLst/>
          </a:prstGeom>
          <a:noFill/>
        </p:spPr>
        <p:txBody>
          <a:bodyPr wrap="square" rtlCol="0">
            <a:spAutoFit/>
          </a:bodyPr>
          <a:lstStyle/>
          <a:p>
            <a:r>
              <a:rPr lang="en-US" dirty="0" smtClean="0"/>
              <a:t>B2</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76200"/>
            <a:ext cx="7772400" cy="563562"/>
          </a:xfrm>
        </p:spPr>
        <p:txBody>
          <a:bodyPr>
            <a:normAutofit fontScale="90000"/>
          </a:bodyPr>
          <a:lstStyle/>
          <a:p>
            <a:r>
              <a:rPr lang="en-US" dirty="0" smtClean="0"/>
              <a:t>Abort Gap Cleaning Tests</a:t>
            </a:r>
            <a:endParaRPr lang="en-US" dirty="0"/>
          </a:p>
        </p:txBody>
      </p:sp>
      <p:sp>
        <p:nvSpPr>
          <p:cNvPr id="3" name="Date Placeholder 2"/>
          <p:cNvSpPr>
            <a:spLocks noGrp="1"/>
          </p:cNvSpPr>
          <p:nvPr>
            <p:ph type="dt" sz="half" idx="10"/>
          </p:nvPr>
        </p:nvSpPr>
        <p:spPr/>
        <p:txBody>
          <a:bodyPr/>
          <a:lstStyle/>
          <a:p>
            <a:r>
              <a:rPr lang="en-US" smtClean="0"/>
              <a:t>Evian, 18 - 19 January 2010</a:t>
            </a:r>
            <a:endParaRPr lang="en-US"/>
          </a:p>
        </p:txBody>
      </p:sp>
      <p:sp>
        <p:nvSpPr>
          <p:cNvPr id="4" name="Footer Placeholder 3"/>
          <p:cNvSpPr>
            <a:spLocks noGrp="1"/>
          </p:cNvSpPr>
          <p:nvPr>
            <p:ph type="ftr" sz="quarter" idx="11"/>
          </p:nvPr>
        </p:nvSpPr>
        <p:spPr/>
        <p:txBody>
          <a:bodyPr/>
          <a:lstStyle/>
          <a:p>
            <a:r>
              <a:rPr lang="en-US" dirty="0" smtClean="0"/>
              <a:t>Jan Uythoven, TE/ABT</a:t>
            </a:r>
            <a:endParaRPr lang="en-US" dirty="0"/>
          </a:p>
        </p:txBody>
      </p:sp>
      <p:sp>
        <p:nvSpPr>
          <p:cNvPr id="5" name="Slide Number Placeholder 4"/>
          <p:cNvSpPr>
            <a:spLocks noGrp="1"/>
          </p:cNvSpPr>
          <p:nvPr>
            <p:ph type="sldNum" sz="quarter" idx="12"/>
          </p:nvPr>
        </p:nvSpPr>
        <p:spPr/>
        <p:txBody>
          <a:bodyPr/>
          <a:lstStyle/>
          <a:p>
            <a:fld id="{D2CB6D7C-1844-4799-A650-6A688976CBFC}" type="slidenum">
              <a:rPr lang="en-US" smtClean="0"/>
              <a:pPr/>
              <a:t>15</a:t>
            </a:fld>
            <a:endParaRPr lang="en-US"/>
          </a:p>
        </p:txBody>
      </p:sp>
      <p:grpSp>
        <p:nvGrpSpPr>
          <p:cNvPr id="13" name="Group 12"/>
          <p:cNvGrpSpPr/>
          <p:nvPr/>
        </p:nvGrpSpPr>
        <p:grpSpPr>
          <a:xfrm>
            <a:off x="152400" y="1676400"/>
            <a:ext cx="7427140" cy="4419600"/>
            <a:chOff x="228600" y="1447800"/>
            <a:chExt cx="8652235" cy="5105400"/>
          </a:xfrm>
        </p:grpSpPr>
        <p:grpSp>
          <p:nvGrpSpPr>
            <p:cNvPr id="12" name="Group 11"/>
            <p:cNvGrpSpPr/>
            <p:nvPr/>
          </p:nvGrpSpPr>
          <p:grpSpPr>
            <a:xfrm>
              <a:off x="228600" y="1447800"/>
              <a:ext cx="8652235" cy="4953000"/>
              <a:chOff x="228600" y="1447800"/>
              <a:chExt cx="8652235" cy="4953000"/>
            </a:xfrm>
          </p:grpSpPr>
          <p:pic>
            <p:nvPicPr>
              <p:cNvPr id="3074" name="Picture 2"/>
              <p:cNvPicPr>
                <a:picLocks noChangeAspect="1" noChangeArrowheads="1"/>
              </p:cNvPicPr>
              <p:nvPr/>
            </p:nvPicPr>
            <p:blipFill>
              <a:blip r:embed="rId2" cstate="print"/>
              <a:srcRect/>
              <a:stretch>
                <a:fillRect/>
              </a:stretch>
            </p:blipFill>
            <p:spPr bwMode="auto">
              <a:xfrm>
                <a:off x="228600" y="1447800"/>
                <a:ext cx="7083872" cy="3124200"/>
              </a:xfrm>
              <a:prstGeom prst="rect">
                <a:avLst/>
              </a:prstGeom>
              <a:noFill/>
              <a:ln w="9525">
                <a:noFill/>
                <a:miter lim="800000"/>
                <a:headEnd/>
                <a:tailEnd/>
              </a:ln>
            </p:spPr>
          </p:pic>
          <p:sp>
            <p:nvSpPr>
              <p:cNvPr id="10" name="Line Callout 1 9"/>
              <p:cNvSpPr/>
              <p:nvPr/>
            </p:nvSpPr>
            <p:spPr>
              <a:xfrm>
                <a:off x="2895600" y="4800600"/>
                <a:ext cx="3429000" cy="1600200"/>
              </a:xfrm>
              <a:prstGeom prst="borderCallout1">
                <a:avLst>
                  <a:gd name="adj1" fmla="val -9552"/>
                  <a:gd name="adj2" fmla="val 47400"/>
                  <a:gd name="adj3" fmla="val -143026"/>
                  <a:gd name="adj4" fmla="val 186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u="sng" dirty="0" smtClean="0"/>
              </a:p>
              <a:p>
                <a:pPr algn="ctr"/>
                <a:r>
                  <a:rPr lang="en-US" sz="1600" u="sng" dirty="0" smtClean="0"/>
                  <a:t>Cleaning on:</a:t>
                </a:r>
              </a:p>
              <a:p>
                <a:pPr algn="ctr"/>
                <a:r>
                  <a:rPr lang="en-US" sz="1600" dirty="0" smtClean="0"/>
                  <a:t>BCTDC signal shows losses = cleaning</a:t>
                </a:r>
              </a:p>
              <a:p>
                <a:pPr algn="ctr"/>
                <a:r>
                  <a:rPr lang="en-US" sz="1600" dirty="0" smtClean="0"/>
                  <a:t>BSRA signal decreases from previous equilibrium to new equilibrium</a:t>
                </a:r>
              </a:p>
              <a:p>
                <a:pPr algn="ctr"/>
                <a:endParaRPr lang="en-US" dirty="0"/>
              </a:p>
            </p:txBody>
          </p:sp>
          <p:sp>
            <p:nvSpPr>
              <p:cNvPr id="11" name="Line Callout 1 10"/>
              <p:cNvSpPr/>
              <p:nvPr/>
            </p:nvSpPr>
            <p:spPr>
              <a:xfrm>
                <a:off x="6442435" y="4792717"/>
                <a:ext cx="2438400" cy="1600200"/>
              </a:xfrm>
              <a:prstGeom prst="borderCallout1">
                <a:avLst>
                  <a:gd name="adj1" fmla="val -9552"/>
                  <a:gd name="adj2" fmla="val 47400"/>
                  <a:gd name="adj3" fmla="val -165918"/>
                  <a:gd name="adj4" fmla="val -776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smtClean="0"/>
                  <a:t>Beam Dumped:</a:t>
                </a:r>
              </a:p>
              <a:p>
                <a:pPr algn="ctr"/>
                <a:r>
                  <a:rPr lang="en-US" sz="1600" dirty="0" smtClean="0"/>
                  <a:t>BCTDC to 0</a:t>
                </a:r>
              </a:p>
              <a:p>
                <a:pPr algn="ctr"/>
                <a:r>
                  <a:rPr lang="en-US" sz="1600" dirty="0" smtClean="0"/>
                  <a:t>BSRA to 0</a:t>
                </a:r>
                <a:endParaRPr lang="en-US" sz="1600" dirty="0"/>
              </a:p>
            </p:txBody>
          </p:sp>
        </p:grpSp>
        <p:sp>
          <p:nvSpPr>
            <p:cNvPr id="9" name="Line Callout 1 8"/>
            <p:cNvSpPr/>
            <p:nvPr/>
          </p:nvSpPr>
          <p:spPr>
            <a:xfrm>
              <a:off x="533400" y="4800600"/>
              <a:ext cx="2133600" cy="1752600"/>
            </a:xfrm>
            <a:prstGeom prst="borderCallout1">
              <a:avLst>
                <a:gd name="adj1" fmla="val -9552"/>
                <a:gd name="adj2" fmla="val 47400"/>
                <a:gd name="adj3" fmla="val -98821"/>
                <a:gd name="adj4" fmla="val 952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u="sng" dirty="0" smtClean="0"/>
                <a:t>RF-Off:</a:t>
              </a:r>
            </a:p>
            <a:p>
              <a:pPr algn="ctr"/>
              <a:r>
                <a:rPr lang="en-US" sz="1600" dirty="0" smtClean="0"/>
                <a:t>BCTFR signal to 0</a:t>
              </a:r>
            </a:p>
            <a:p>
              <a:pPr algn="ctr"/>
              <a:r>
                <a:rPr lang="en-US" sz="1600" dirty="0" smtClean="0"/>
                <a:t>BCTDC signal flat</a:t>
              </a:r>
            </a:p>
            <a:p>
              <a:pPr algn="ctr"/>
              <a:r>
                <a:rPr lang="en-US" sz="1600" dirty="0" smtClean="0"/>
                <a:t>BSRA signal pops up and reduces when beam disperses</a:t>
              </a:r>
            </a:p>
          </p:txBody>
        </p:sp>
      </p:grpSp>
      <p:pic>
        <p:nvPicPr>
          <p:cNvPr id="3075" name="Picture 3"/>
          <p:cNvPicPr>
            <a:picLocks noChangeAspect="1" noChangeArrowheads="1"/>
          </p:cNvPicPr>
          <p:nvPr/>
        </p:nvPicPr>
        <p:blipFill>
          <a:blip r:embed="rId3" cstate="print"/>
          <a:srcRect/>
          <a:stretch>
            <a:fillRect/>
          </a:stretch>
        </p:blipFill>
        <p:spPr bwMode="auto">
          <a:xfrm>
            <a:off x="6553200" y="1524000"/>
            <a:ext cx="2438400" cy="2590800"/>
          </a:xfrm>
          <a:prstGeom prst="rect">
            <a:avLst/>
          </a:prstGeom>
          <a:noFill/>
          <a:ln w="9525">
            <a:noFill/>
            <a:miter lim="800000"/>
            <a:headEnd/>
            <a:tailEnd/>
          </a:ln>
        </p:spPr>
      </p:pic>
      <p:sp>
        <p:nvSpPr>
          <p:cNvPr id="15" name="TextBox 14"/>
          <p:cNvSpPr txBox="1"/>
          <p:nvPr/>
        </p:nvSpPr>
        <p:spPr>
          <a:xfrm>
            <a:off x="6629400" y="838200"/>
            <a:ext cx="2286000" cy="646331"/>
          </a:xfrm>
          <a:prstGeom prst="rect">
            <a:avLst/>
          </a:prstGeom>
          <a:noFill/>
          <a:ln>
            <a:solidFill>
              <a:srgbClr val="0070C0"/>
            </a:solidFill>
          </a:ln>
        </p:spPr>
        <p:txBody>
          <a:bodyPr wrap="square" rtlCol="0">
            <a:spAutoFit/>
          </a:bodyPr>
          <a:lstStyle/>
          <a:p>
            <a:r>
              <a:rPr lang="en-US" dirty="0" smtClean="0"/>
              <a:t>BSRA data show gap partially cleaned</a:t>
            </a:r>
            <a:endParaRPr lang="en-US" dirty="0"/>
          </a:p>
        </p:txBody>
      </p:sp>
      <p:sp>
        <p:nvSpPr>
          <p:cNvPr id="16" name="TextBox 15"/>
          <p:cNvSpPr txBox="1"/>
          <p:nvPr/>
        </p:nvSpPr>
        <p:spPr>
          <a:xfrm>
            <a:off x="3810000" y="6019800"/>
            <a:ext cx="4800600" cy="646331"/>
          </a:xfrm>
          <a:prstGeom prst="rect">
            <a:avLst/>
          </a:prstGeom>
          <a:solidFill>
            <a:srgbClr val="FFC000"/>
          </a:solidFill>
          <a:ln>
            <a:solidFill>
              <a:srgbClr val="FF0000"/>
            </a:solidFill>
          </a:ln>
        </p:spPr>
        <p:txBody>
          <a:bodyPr wrap="square" rtlCol="0">
            <a:spAutoFit/>
          </a:bodyPr>
          <a:lstStyle/>
          <a:p>
            <a:r>
              <a:rPr lang="en-US" dirty="0" smtClean="0"/>
              <a:t>Losses at BLMs at TCDQ / TCDS, at moment of dump, are reduced to about 10 – 12 % relative to no cleaning!</a:t>
            </a:r>
            <a:endParaRPr lang="en-US" dirty="0"/>
          </a:p>
        </p:txBody>
      </p:sp>
      <p:sp>
        <p:nvSpPr>
          <p:cNvPr id="17" name="TextBox 16"/>
          <p:cNvSpPr txBox="1"/>
          <p:nvPr/>
        </p:nvSpPr>
        <p:spPr>
          <a:xfrm>
            <a:off x="152400" y="685800"/>
            <a:ext cx="6019800" cy="923330"/>
          </a:xfrm>
          <a:prstGeom prst="rect">
            <a:avLst/>
          </a:prstGeom>
          <a:noFill/>
        </p:spPr>
        <p:txBody>
          <a:bodyPr wrap="square" rtlCol="0">
            <a:spAutoFit/>
          </a:bodyPr>
          <a:lstStyle/>
          <a:p>
            <a:r>
              <a:rPr lang="en-US" dirty="0" smtClean="0"/>
              <a:t>First functionality tests performed on December 15-16, 2009</a:t>
            </a:r>
            <a:br>
              <a:rPr lang="en-US" dirty="0" smtClean="0"/>
            </a:br>
            <a:r>
              <a:rPr lang="en-US" dirty="0" smtClean="0"/>
              <a:t>Used vertical dampers on beam 2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on Abort Gap Cleaning</a:t>
            </a:r>
            <a:endParaRPr lang="en-US" dirty="0"/>
          </a:p>
        </p:txBody>
      </p:sp>
      <p:sp>
        <p:nvSpPr>
          <p:cNvPr id="3" name="Date Placeholder 2"/>
          <p:cNvSpPr>
            <a:spLocks noGrp="1"/>
          </p:cNvSpPr>
          <p:nvPr>
            <p:ph type="dt" sz="half" idx="10"/>
          </p:nvPr>
        </p:nvSpPr>
        <p:spPr/>
        <p:txBody>
          <a:bodyPr/>
          <a:lstStyle/>
          <a:p>
            <a:r>
              <a:rPr lang="en-US" smtClean="0"/>
              <a:t>Evian, 18 - 19 January 2010</a:t>
            </a:r>
            <a:endParaRPr lang="en-US"/>
          </a:p>
        </p:txBody>
      </p:sp>
      <p:sp>
        <p:nvSpPr>
          <p:cNvPr id="4" name="Footer Placeholder 3"/>
          <p:cNvSpPr>
            <a:spLocks noGrp="1"/>
          </p:cNvSpPr>
          <p:nvPr>
            <p:ph type="ftr" sz="quarter" idx="11"/>
          </p:nvPr>
        </p:nvSpPr>
        <p:spPr/>
        <p:txBody>
          <a:bodyPr/>
          <a:lstStyle/>
          <a:p>
            <a:r>
              <a:rPr lang="en-US" smtClean="0"/>
              <a:t>Jan Uythoven, TE/ABT</a:t>
            </a:r>
            <a:endParaRPr lang="en-US"/>
          </a:p>
        </p:txBody>
      </p:sp>
      <p:sp>
        <p:nvSpPr>
          <p:cNvPr id="5" name="Slide Number Placeholder 4"/>
          <p:cNvSpPr>
            <a:spLocks noGrp="1"/>
          </p:cNvSpPr>
          <p:nvPr>
            <p:ph type="sldNum" sz="quarter" idx="12"/>
          </p:nvPr>
        </p:nvSpPr>
        <p:spPr/>
        <p:txBody>
          <a:bodyPr/>
          <a:lstStyle/>
          <a:p>
            <a:fld id="{D2CB6D7C-1844-4799-A650-6A688976CBFC}" type="slidenum">
              <a:rPr lang="en-US" smtClean="0"/>
              <a:pPr/>
              <a:t>16</a:t>
            </a:fld>
            <a:endParaRPr lang="en-US"/>
          </a:p>
        </p:txBody>
      </p:sp>
      <p:sp>
        <p:nvSpPr>
          <p:cNvPr id="6" name="Content Placeholder 5"/>
          <p:cNvSpPr>
            <a:spLocks noGrp="1"/>
          </p:cNvSpPr>
          <p:nvPr>
            <p:ph sz="quarter" idx="1"/>
          </p:nvPr>
        </p:nvSpPr>
        <p:spPr>
          <a:xfrm>
            <a:off x="762000" y="1447800"/>
            <a:ext cx="8001000" cy="4572000"/>
          </a:xfrm>
        </p:spPr>
        <p:txBody>
          <a:bodyPr/>
          <a:lstStyle/>
          <a:p>
            <a:r>
              <a:rPr lang="en-US" dirty="0" err="1" smtClean="0"/>
              <a:t>Undulator</a:t>
            </a:r>
            <a:r>
              <a:rPr lang="en-US" dirty="0" smtClean="0"/>
              <a:t> and synchrotron light monitor successfully commissioned for beam 2</a:t>
            </a:r>
          </a:p>
          <a:p>
            <a:pPr lvl="1"/>
            <a:r>
              <a:rPr lang="en-US" dirty="0" smtClean="0"/>
              <a:t>Beam 1 remains to be commissioned</a:t>
            </a:r>
          </a:p>
          <a:p>
            <a:r>
              <a:rPr lang="en-US" dirty="0" smtClean="0"/>
              <a:t>Abort Gap Cleaning “works” already during first tests!</a:t>
            </a:r>
          </a:p>
          <a:p>
            <a:pPr lvl="1"/>
            <a:r>
              <a:rPr lang="en-US" dirty="0" smtClean="0"/>
              <a:t>But needs to be further </a:t>
            </a:r>
            <a:r>
              <a:rPr lang="en-US" dirty="0" err="1" smtClean="0"/>
              <a:t>optimised</a:t>
            </a:r>
            <a:r>
              <a:rPr lang="en-US" dirty="0" smtClean="0"/>
              <a:t> to clean over the full 3 µs while limiting the losses outside the abort gap</a:t>
            </a:r>
          </a:p>
          <a:p>
            <a:pPr lvl="1"/>
            <a:r>
              <a:rPr lang="en-US" dirty="0" smtClean="0"/>
              <a:t>About 10 % of the beam was left in the gap</a:t>
            </a:r>
          </a:p>
          <a:p>
            <a:r>
              <a:rPr lang="en-US" dirty="0" smtClean="0"/>
              <a:t>Concerning Machine Protection we will need to commission the </a:t>
            </a:r>
            <a:r>
              <a:rPr lang="en-US" b="1" dirty="0" smtClean="0">
                <a:solidFill>
                  <a:srgbClr val="FF0000"/>
                </a:solidFill>
              </a:rPr>
              <a:t>Abort Gap Monitoring Interlock</a:t>
            </a:r>
          </a:p>
          <a:p>
            <a:pPr lvl="1"/>
            <a:r>
              <a:rPr lang="en-US" dirty="0" smtClean="0"/>
              <a:t>Interlock values to be found and tested with beam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Conclusions / Are we Ready for Higher Intensities and Higher Energies?</a:t>
            </a:r>
            <a:endParaRPr lang="en-US" dirty="0"/>
          </a:p>
        </p:txBody>
      </p:sp>
      <p:sp>
        <p:nvSpPr>
          <p:cNvPr id="3" name="Date Placeholder 2"/>
          <p:cNvSpPr>
            <a:spLocks noGrp="1"/>
          </p:cNvSpPr>
          <p:nvPr>
            <p:ph type="dt" sz="half" idx="10"/>
          </p:nvPr>
        </p:nvSpPr>
        <p:spPr/>
        <p:txBody>
          <a:bodyPr/>
          <a:lstStyle/>
          <a:p>
            <a:r>
              <a:rPr lang="en-US" smtClean="0"/>
              <a:t>Evian, 18 - 19 January 2010</a:t>
            </a:r>
            <a:endParaRPr lang="en-US"/>
          </a:p>
        </p:txBody>
      </p:sp>
      <p:sp>
        <p:nvSpPr>
          <p:cNvPr id="4" name="Footer Placeholder 3"/>
          <p:cNvSpPr>
            <a:spLocks noGrp="1"/>
          </p:cNvSpPr>
          <p:nvPr>
            <p:ph type="ftr" sz="quarter" idx="11"/>
          </p:nvPr>
        </p:nvSpPr>
        <p:spPr/>
        <p:txBody>
          <a:bodyPr/>
          <a:lstStyle/>
          <a:p>
            <a:r>
              <a:rPr lang="en-US" smtClean="0"/>
              <a:t>Jan Uythoven, TE/ABT</a:t>
            </a:r>
            <a:endParaRPr lang="en-US"/>
          </a:p>
        </p:txBody>
      </p:sp>
      <p:sp>
        <p:nvSpPr>
          <p:cNvPr id="5" name="Slide Number Placeholder 4"/>
          <p:cNvSpPr>
            <a:spLocks noGrp="1"/>
          </p:cNvSpPr>
          <p:nvPr>
            <p:ph type="sldNum" sz="quarter" idx="12"/>
          </p:nvPr>
        </p:nvSpPr>
        <p:spPr/>
        <p:txBody>
          <a:bodyPr/>
          <a:lstStyle/>
          <a:p>
            <a:fld id="{D2CB6D7C-1844-4799-A650-6A688976CBFC}" type="slidenum">
              <a:rPr lang="en-US" smtClean="0"/>
              <a:pPr/>
              <a:t>17</a:t>
            </a:fld>
            <a:endParaRPr lang="en-US"/>
          </a:p>
        </p:txBody>
      </p:sp>
      <p:sp>
        <p:nvSpPr>
          <p:cNvPr id="6" name="Content Placeholder 5"/>
          <p:cNvSpPr>
            <a:spLocks noGrp="1"/>
          </p:cNvSpPr>
          <p:nvPr>
            <p:ph sz="quarter" idx="1"/>
          </p:nvPr>
        </p:nvSpPr>
        <p:spPr>
          <a:xfrm>
            <a:off x="914400" y="1447800"/>
            <a:ext cx="7772400" cy="5410200"/>
          </a:xfrm>
        </p:spPr>
        <p:txBody>
          <a:bodyPr>
            <a:normAutofit fontScale="62500" lnSpcReduction="20000"/>
          </a:bodyPr>
          <a:lstStyle/>
          <a:p>
            <a:r>
              <a:rPr lang="en-US" dirty="0" smtClean="0"/>
              <a:t>The beam dumping systems worked very well and the XPOC and IPOC systems caught all failures</a:t>
            </a:r>
          </a:p>
          <a:p>
            <a:pPr lvl="1"/>
            <a:r>
              <a:rPr lang="en-US" dirty="0" smtClean="0"/>
              <a:t>Only real failures were the Synchronous-Asynchronous dumps: solved after TSU firmware upgrade</a:t>
            </a:r>
          </a:p>
          <a:p>
            <a:pPr lvl="1"/>
            <a:r>
              <a:rPr lang="en-US" dirty="0" smtClean="0"/>
              <a:t>Opening up of XPOC1 window and one MKD generator which drifted</a:t>
            </a:r>
          </a:p>
          <a:p>
            <a:pPr lvl="1"/>
            <a:r>
              <a:rPr lang="en-US" dirty="0" smtClean="0"/>
              <a:t>Other XPOC/IPOC ‘false’ were software issues, sorted out during the 2009 run</a:t>
            </a:r>
          </a:p>
          <a:p>
            <a:r>
              <a:rPr lang="en-US" dirty="0" smtClean="0"/>
              <a:t>Many tests with beam outstanding</a:t>
            </a:r>
          </a:p>
          <a:p>
            <a:pPr lvl="1"/>
            <a:r>
              <a:rPr lang="en-US" dirty="0" smtClean="0"/>
              <a:t>Dump at intermediate energies, already some energies ‘missing’ up to 1.2 </a:t>
            </a:r>
            <a:r>
              <a:rPr lang="en-US" dirty="0" err="1" smtClean="0"/>
              <a:t>TeV</a:t>
            </a:r>
            <a:endParaRPr lang="en-US" dirty="0" smtClean="0"/>
          </a:p>
          <a:p>
            <a:pPr lvl="1"/>
            <a:r>
              <a:rPr lang="en-US" dirty="0" smtClean="0"/>
              <a:t>Follow commissioning procedures for increasing energy and intensity: </a:t>
            </a:r>
            <a:r>
              <a:rPr lang="en-US" dirty="0" err="1" smtClean="0"/>
              <a:t>edms</a:t>
            </a:r>
            <a:r>
              <a:rPr lang="en-US" dirty="0" smtClean="0"/>
              <a:t> 896392</a:t>
            </a:r>
          </a:p>
          <a:p>
            <a:r>
              <a:rPr lang="en-US" dirty="0" smtClean="0"/>
              <a:t>Sort out vertical dumped beam position on TDE (MSD calibration?)</a:t>
            </a:r>
          </a:p>
          <a:p>
            <a:r>
              <a:rPr lang="en-US" dirty="0" smtClean="0"/>
              <a:t>Should not pulse with unsafe beam above 5 </a:t>
            </a:r>
            <a:r>
              <a:rPr lang="en-US" dirty="0" err="1" smtClean="0"/>
              <a:t>TeV</a:t>
            </a:r>
            <a:r>
              <a:rPr lang="en-US" dirty="0" smtClean="0"/>
              <a:t> without redundancy on resistors for erratic trigger protection (new ones ordered)</a:t>
            </a:r>
          </a:p>
          <a:p>
            <a:r>
              <a:rPr lang="en-US" dirty="0" smtClean="0"/>
              <a:t>Further BI-XPOC modules to be commissioned</a:t>
            </a:r>
          </a:p>
          <a:p>
            <a:r>
              <a:rPr lang="en-US" dirty="0" smtClean="0"/>
              <a:t>With the present ‘habits’ and possibilities to skip sequencer tasks, the SIS latching is mandatory</a:t>
            </a:r>
          </a:p>
          <a:p>
            <a:pPr lvl="1"/>
            <a:r>
              <a:rPr lang="en-US" dirty="0" smtClean="0"/>
              <a:t>At some point the SIS interlock of the XPOC will have to become </a:t>
            </a:r>
            <a:r>
              <a:rPr lang="en-US" dirty="0" err="1" smtClean="0"/>
              <a:t>unmaskable</a:t>
            </a:r>
            <a:endParaRPr lang="en-US" dirty="0" smtClean="0"/>
          </a:p>
          <a:p>
            <a:r>
              <a:rPr lang="en-US" dirty="0" smtClean="0"/>
              <a:t> We will need to converge to a more standard way of running sequences and clear instructions which tasks are mandatory to be run before each injection or each fill and under which conditions tasks can be skipped: </a:t>
            </a:r>
            <a:r>
              <a:rPr lang="en-US" dirty="0" smtClean="0">
                <a:solidFill>
                  <a:srgbClr val="FF0000"/>
                </a:solidFill>
              </a:rPr>
              <a:t>PROCEDURES – Master Sequence</a:t>
            </a:r>
            <a:endParaRPr lang="en-US" dirty="0" smtClean="0"/>
          </a:p>
          <a:p>
            <a:r>
              <a:rPr lang="en-US" dirty="0" smtClean="0"/>
              <a:t>BSRA – Abort Gap Monitoring Interlock to be commissioned and tested with beam</a:t>
            </a:r>
          </a:p>
          <a:p>
            <a:pPr lvl="1"/>
            <a:r>
              <a:rPr lang="en-US" dirty="0" smtClean="0"/>
              <a:t>Abort Gap cleaning also needs further commissioning, but should not be a machine safety issue</a:t>
            </a:r>
          </a:p>
          <a:p>
            <a:pPr lvl="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Date Placeholder 2"/>
          <p:cNvSpPr>
            <a:spLocks noGrp="1"/>
          </p:cNvSpPr>
          <p:nvPr>
            <p:ph type="dt" sz="half" idx="10"/>
          </p:nvPr>
        </p:nvSpPr>
        <p:spPr/>
        <p:txBody>
          <a:bodyPr/>
          <a:lstStyle/>
          <a:p>
            <a:r>
              <a:rPr lang="en-US" smtClean="0"/>
              <a:t>Evian, 18 - 19 January 2010</a:t>
            </a:r>
            <a:endParaRPr lang="en-US"/>
          </a:p>
        </p:txBody>
      </p:sp>
      <p:sp>
        <p:nvSpPr>
          <p:cNvPr id="4" name="Footer Placeholder 3"/>
          <p:cNvSpPr>
            <a:spLocks noGrp="1"/>
          </p:cNvSpPr>
          <p:nvPr>
            <p:ph type="ftr" sz="quarter" idx="11"/>
          </p:nvPr>
        </p:nvSpPr>
        <p:spPr/>
        <p:txBody>
          <a:bodyPr/>
          <a:lstStyle/>
          <a:p>
            <a:r>
              <a:rPr lang="en-US" smtClean="0"/>
              <a:t>Jan Uythoven, TE/ABT</a:t>
            </a:r>
            <a:endParaRPr lang="en-US"/>
          </a:p>
        </p:txBody>
      </p:sp>
      <p:sp>
        <p:nvSpPr>
          <p:cNvPr id="5" name="Slide Number Placeholder 4"/>
          <p:cNvSpPr>
            <a:spLocks noGrp="1"/>
          </p:cNvSpPr>
          <p:nvPr>
            <p:ph type="sldNum" sz="quarter" idx="12"/>
          </p:nvPr>
        </p:nvSpPr>
        <p:spPr/>
        <p:txBody>
          <a:bodyPr/>
          <a:lstStyle/>
          <a:p>
            <a:fld id="{D2CB6D7C-1844-4799-A650-6A688976CBFC}" type="slidenum">
              <a:rPr lang="en-US" smtClean="0"/>
              <a:pPr/>
              <a:t>18</a:t>
            </a:fld>
            <a:endParaRPr lang="en-US"/>
          </a:p>
        </p:txBody>
      </p:sp>
      <p:sp>
        <p:nvSpPr>
          <p:cNvPr id="6" name="Content Placeholder 5"/>
          <p:cNvSpPr>
            <a:spLocks noGrp="1"/>
          </p:cNvSpPr>
          <p:nvPr>
            <p:ph sz="quarter" idx="1"/>
          </p:nvPr>
        </p:nvSpPr>
        <p:spPr/>
        <p:txBody>
          <a:bodyPr>
            <a:normAutofit/>
          </a:bodyPr>
          <a:lstStyle/>
          <a:p>
            <a:r>
              <a:rPr lang="en-US" sz="2800" dirty="0" smtClean="0"/>
              <a:t>Many thanks to the LBDS  and Abort Gap Teams: </a:t>
            </a:r>
            <a:r>
              <a:rPr lang="en-US" sz="2800" dirty="0" err="1" smtClean="0"/>
              <a:t>B.Goddard</a:t>
            </a:r>
            <a:r>
              <a:rPr lang="en-US" sz="2800" dirty="0" smtClean="0"/>
              <a:t>, </a:t>
            </a:r>
            <a:r>
              <a:rPr lang="en-US" sz="2800" dirty="0" err="1" smtClean="0"/>
              <a:t>E.Carlier</a:t>
            </a:r>
            <a:r>
              <a:rPr lang="en-US" sz="2800" dirty="0" smtClean="0"/>
              <a:t>, </a:t>
            </a:r>
            <a:r>
              <a:rPr lang="en-US" sz="2800" dirty="0" err="1" smtClean="0"/>
              <a:t>N.Magnin</a:t>
            </a:r>
            <a:r>
              <a:rPr lang="en-US" sz="2800" dirty="0" smtClean="0"/>
              <a:t>, </a:t>
            </a:r>
            <a:r>
              <a:rPr lang="en-US" sz="2800" dirty="0" err="1" smtClean="0"/>
              <a:t>N.Voumard,T.Kramer</a:t>
            </a:r>
            <a:r>
              <a:rPr lang="en-US" sz="2800" dirty="0" smtClean="0"/>
              <a:t>, </a:t>
            </a:r>
            <a:r>
              <a:rPr lang="en-US" sz="2800" dirty="0" err="1" smtClean="0"/>
              <a:t>W.Bartmann</a:t>
            </a:r>
            <a:r>
              <a:rPr lang="en-US" sz="2800" dirty="0" smtClean="0"/>
              <a:t>, </a:t>
            </a:r>
            <a:r>
              <a:rPr lang="en-US" sz="2800" dirty="0" err="1" smtClean="0"/>
              <a:t>V.Kain</a:t>
            </a:r>
            <a:r>
              <a:rPr lang="en-US" sz="2800" dirty="0" smtClean="0"/>
              <a:t>, </a:t>
            </a:r>
            <a:r>
              <a:rPr lang="en-US" sz="2800" dirty="0" err="1" smtClean="0"/>
              <a:t>R.Allemany</a:t>
            </a:r>
            <a:r>
              <a:rPr lang="en-US" sz="2800" dirty="0" smtClean="0"/>
              <a:t> </a:t>
            </a:r>
            <a:r>
              <a:rPr lang="en-US" sz="2800" dirty="0" err="1" smtClean="0"/>
              <a:t>Fernandez,V.Mertens</a:t>
            </a:r>
            <a:r>
              <a:rPr lang="en-US" sz="2800" dirty="0" smtClean="0"/>
              <a:t>, </a:t>
            </a:r>
            <a:r>
              <a:rPr lang="en-US" sz="2800" dirty="0" err="1" smtClean="0"/>
              <a:t>M.Meddahi</a:t>
            </a:r>
            <a:r>
              <a:rPr lang="en-US" sz="2800" dirty="0" smtClean="0"/>
              <a:t>, </a:t>
            </a:r>
            <a:r>
              <a:rPr lang="en-US" sz="2800" dirty="0" err="1" smtClean="0"/>
              <a:t>L.Ducimetière</a:t>
            </a:r>
            <a:r>
              <a:rPr lang="en-US" sz="2800" dirty="0" smtClean="0"/>
              <a:t>, </a:t>
            </a:r>
            <a:r>
              <a:rPr lang="en-US" sz="2800" dirty="0" err="1" smtClean="0"/>
              <a:t>A.Antoine</a:t>
            </a:r>
            <a:r>
              <a:rPr lang="en-US" sz="2800" dirty="0" smtClean="0"/>
              <a:t>, </a:t>
            </a:r>
            <a:r>
              <a:rPr lang="en-US" sz="2800" dirty="0" err="1" smtClean="0"/>
              <a:t>F.Castronuovo</a:t>
            </a:r>
            <a:r>
              <a:rPr lang="en-US" sz="2800" dirty="0" smtClean="0"/>
              <a:t>, </a:t>
            </a:r>
            <a:r>
              <a:rPr lang="en-US" sz="2800" dirty="0" err="1" smtClean="0"/>
              <a:t>F.Olivieri</a:t>
            </a:r>
            <a:r>
              <a:rPr lang="en-US" dirty="0" smtClean="0"/>
              <a:t>, </a:t>
            </a:r>
            <a:r>
              <a:rPr lang="en-US" dirty="0" err="1" smtClean="0"/>
              <a:t>D.Khasbulatov</a:t>
            </a:r>
            <a:r>
              <a:rPr lang="en-US" dirty="0" smtClean="0"/>
              <a:t>, </a:t>
            </a:r>
            <a:r>
              <a:rPr lang="en-US" dirty="0" err="1" smtClean="0"/>
              <a:t>V.Baggiolini</a:t>
            </a:r>
            <a:r>
              <a:rPr lang="en-US" dirty="0" smtClean="0"/>
              <a:t>, </a:t>
            </a:r>
            <a:r>
              <a:rPr lang="en-US" dirty="0" err="1" smtClean="0"/>
              <a:t>J.Axensalva</a:t>
            </a:r>
            <a:r>
              <a:rPr lang="en-US" dirty="0" smtClean="0"/>
              <a:t>, </a:t>
            </a:r>
            <a:r>
              <a:rPr lang="en-GB" sz="2800" dirty="0" err="1" smtClean="0"/>
              <a:t>S.B.Pedersen</a:t>
            </a:r>
            <a:r>
              <a:rPr lang="en-GB" sz="2800" dirty="0" smtClean="0"/>
              <a:t>, </a:t>
            </a:r>
            <a:r>
              <a:rPr lang="en-US" sz="2800" dirty="0" err="1" smtClean="0"/>
              <a:t>A.Boccardi</a:t>
            </a:r>
            <a:r>
              <a:rPr lang="en-US" sz="2800" dirty="0" smtClean="0"/>
              <a:t>,</a:t>
            </a:r>
            <a:r>
              <a:rPr lang="en-GB" sz="2800" dirty="0" err="1" smtClean="0"/>
              <a:t>A.Butterworth</a:t>
            </a:r>
            <a:r>
              <a:rPr lang="en-GB" sz="2800" dirty="0" smtClean="0"/>
              <a:t>,</a:t>
            </a:r>
            <a:r>
              <a:rPr lang="en-US" sz="2800" dirty="0" smtClean="0"/>
              <a:t> </a:t>
            </a:r>
            <a:r>
              <a:rPr lang="en-US" sz="2800" dirty="0" err="1" smtClean="0"/>
              <a:t>A.S.Fisher</a:t>
            </a:r>
            <a:r>
              <a:rPr lang="en-US" sz="2800" dirty="0" smtClean="0"/>
              <a:t>,</a:t>
            </a:r>
            <a:r>
              <a:rPr lang="en-GB" sz="2800" dirty="0" smtClean="0"/>
              <a:t> </a:t>
            </a:r>
            <a:r>
              <a:rPr lang="en-GB" sz="2800" dirty="0" err="1" smtClean="0"/>
              <a:t>E.Gianfelice</a:t>
            </a:r>
            <a:r>
              <a:rPr lang="en-GB" sz="2800" dirty="0" smtClean="0"/>
              <a:t>-Wendt, </a:t>
            </a:r>
            <a:r>
              <a:rPr lang="en-GB" sz="2800" dirty="0" err="1" smtClean="0"/>
              <a:t>G.H.Hemelsoet</a:t>
            </a:r>
            <a:r>
              <a:rPr lang="en-GB" sz="2800" dirty="0" smtClean="0"/>
              <a:t>, </a:t>
            </a:r>
            <a:r>
              <a:rPr lang="en-GB" sz="2800" dirty="0" err="1" smtClean="0"/>
              <a:t>W.Höfle</a:t>
            </a:r>
            <a:r>
              <a:rPr lang="en-GB" sz="2800" dirty="0" smtClean="0"/>
              <a:t>, </a:t>
            </a:r>
            <a:r>
              <a:rPr lang="en-GB" sz="2800" dirty="0" err="1" smtClean="0"/>
              <a:t>D.Jacquet</a:t>
            </a:r>
            <a:r>
              <a:rPr lang="en-GB" sz="2800" dirty="0" smtClean="0"/>
              <a:t>, </a:t>
            </a:r>
            <a:r>
              <a:rPr lang="en-GB" sz="2800" dirty="0" err="1" smtClean="0"/>
              <a:t>M.Jaussi</a:t>
            </a:r>
            <a:r>
              <a:rPr lang="en-GB" sz="2800" dirty="0" smtClean="0"/>
              <a:t>, </a:t>
            </a:r>
            <a:r>
              <a:rPr lang="en-GB" sz="2800" dirty="0" err="1" smtClean="0"/>
              <a:t>T.Lefevre</a:t>
            </a:r>
            <a:r>
              <a:rPr lang="en-GB" sz="2800" dirty="0" smtClean="0"/>
              <a:t>,  </a:t>
            </a:r>
            <a:r>
              <a:rPr lang="en-GB" sz="2800" dirty="0" err="1" smtClean="0"/>
              <a:t>E.Shaposhnikova</a:t>
            </a:r>
            <a:r>
              <a:rPr lang="en-GB" sz="2800" dirty="0" smtClean="0"/>
              <a:t>, </a:t>
            </a:r>
            <a:r>
              <a:rPr lang="en-US" sz="2800" dirty="0" err="1" smtClean="0"/>
              <a:t>D.Valuch</a:t>
            </a:r>
            <a:r>
              <a:rPr lang="en-US" sz="2800" dirty="0" smtClean="0"/>
              <a:t> and many others.</a:t>
            </a:r>
          </a:p>
          <a:p>
            <a:endParaRPr lang="en-US"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Date Placeholder 2"/>
          <p:cNvSpPr>
            <a:spLocks noGrp="1"/>
          </p:cNvSpPr>
          <p:nvPr>
            <p:ph type="dt" sz="half" idx="10"/>
          </p:nvPr>
        </p:nvSpPr>
        <p:spPr/>
        <p:txBody>
          <a:bodyPr/>
          <a:lstStyle/>
          <a:p>
            <a:r>
              <a:rPr lang="en-US" smtClean="0"/>
              <a:t>Evian, 18 - 19 January 2010</a:t>
            </a:r>
            <a:endParaRPr lang="en-US"/>
          </a:p>
        </p:txBody>
      </p:sp>
      <p:sp>
        <p:nvSpPr>
          <p:cNvPr id="4" name="Footer Placeholder 3"/>
          <p:cNvSpPr>
            <a:spLocks noGrp="1"/>
          </p:cNvSpPr>
          <p:nvPr>
            <p:ph type="ftr" sz="quarter" idx="11"/>
          </p:nvPr>
        </p:nvSpPr>
        <p:spPr/>
        <p:txBody>
          <a:bodyPr/>
          <a:lstStyle/>
          <a:p>
            <a:r>
              <a:rPr lang="en-US" smtClean="0"/>
              <a:t>Jan Uythoven, TE/ABT</a:t>
            </a:r>
            <a:endParaRPr lang="en-US"/>
          </a:p>
        </p:txBody>
      </p:sp>
      <p:sp>
        <p:nvSpPr>
          <p:cNvPr id="5" name="Content Placeholder 4"/>
          <p:cNvSpPr>
            <a:spLocks noGrp="1"/>
          </p:cNvSpPr>
          <p:nvPr>
            <p:ph sz="quarter" idx="1"/>
          </p:nvPr>
        </p:nvSpPr>
        <p:spPr>
          <a:xfrm>
            <a:off x="685800" y="1447800"/>
            <a:ext cx="8229600" cy="4800600"/>
          </a:xfrm>
        </p:spPr>
        <p:txBody>
          <a:bodyPr>
            <a:normAutofit fontScale="92500" lnSpcReduction="20000"/>
          </a:bodyPr>
          <a:lstStyle/>
          <a:p>
            <a:r>
              <a:rPr lang="en-US" dirty="0" smtClean="0"/>
              <a:t>Performance of the Beam Dumping System</a:t>
            </a:r>
          </a:p>
          <a:p>
            <a:pPr lvl="1"/>
            <a:r>
              <a:rPr lang="en-US" dirty="0" smtClean="0"/>
              <a:t>Some Operational Statistics</a:t>
            </a:r>
          </a:p>
          <a:p>
            <a:r>
              <a:rPr lang="en-US" dirty="0" smtClean="0"/>
              <a:t>Beam Dumping System ‘Failures’ and Issues</a:t>
            </a:r>
          </a:p>
          <a:p>
            <a:pPr lvl="1"/>
            <a:r>
              <a:rPr lang="en-US" dirty="0" smtClean="0"/>
              <a:t>Kicker systems</a:t>
            </a:r>
          </a:p>
          <a:p>
            <a:pPr lvl="1"/>
            <a:r>
              <a:rPr lang="en-US" dirty="0" smtClean="0"/>
              <a:t>XPOC</a:t>
            </a:r>
          </a:p>
          <a:p>
            <a:pPr lvl="2"/>
            <a:r>
              <a:rPr lang="en-US" dirty="0" smtClean="0"/>
              <a:t>Operational Experience</a:t>
            </a:r>
          </a:p>
          <a:p>
            <a:r>
              <a:rPr lang="en-US" dirty="0" smtClean="0"/>
              <a:t>Beam Dump Aperture and Trajectory</a:t>
            </a:r>
          </a:p>
          <a:p>
            <a:r>
              <a:rPr lang="en-US" dirty="0" smtClean="0"/>
              <a:t>Abort Gap Cleaning</a:t>
            </a:r>
          </a:p>
          <a:p>
            <a:pPr lvl="1"/>
            <a:r>
              <a:rPr lang="en-US" dirty="0" smtClean="0"/>
              <a:t>Experience so far</a:t>
            </a:r>
          </a:p>
          <a:p>
            <a:pPr lvl="1"/>
            <a:r>
              <a:rPr lang="en-US" dirty="0" smtClean="0"/>
              <a:t>Is it ready for higher intensities and higher energies?</a:t>
            </a:r>
          </a:p>
          <a:p>
            <a:r>
              <a:rPr lang="en-US" dirty="0" smtClean="0"/>
              <a:t>Conclusions</a:t>
            </a:r>
          </a:p>
          <a:p>
            <a:pPr lvl="1"/>
            <a:r>
              <a:rPr lang="en-US" dirty="0" smtClean="0"/>
              <a:t>Are we ready for higher intensities and higher energies?</a:t>
            </a:r>
          </a:p>
          <a:p>
            <a:pPr lvl="1"/>
            <a:r>
              <a:rPr lang="en-US" dirty="0" smtClean="0"/>
              <a:t>Outstanding issues</a:t>
            </a:r>
          </a:p>
          <a:p>
            <a:endParaRPr lang="en-US" dirty="0"/>
          </a:p>
        </p:txBody>
      </p:sp>
      <p:sp>
        <p:nvSpPr>
          <p:cNvPr id="6" name="Slide Number Placeholder 5"/>
          <p:cNvSpPr>
            <a:spLocks noGrp="1"/>
          </p:cNvSpPr>
          <p:nvPr>
            <p:ph type="sldNum" sz="quarter" idx="12"/>
          </p:nvPr>
        </p:nvSpPr>
        <p:spPr/>
        <p:txBody>
          <a:bodyPr/>
          <a:lstStyle/>
          <a:p>
            <a:fld id="{D2CB6D7C-1844-4799-A650-6A688976CBFC}" type="slidenum">
              <a:rPr lang="en-US" smtClean="0"/>
              <a:pPr/>
              <a:t>2</a:t>
            </a:fld>
            <a:endParaRPr lang="en-US"/>
          </a:p>
        </p:txBody>
      </p:sp>
      <p:sp>
        <p:nvSpPr>
          <p:cNvPr id="8" name="Rectangle 7"/>
          <p:cNvSpPr/>
          <p:nvPr/>
        </p:nvSpPr>
        <p:spPr>
          <a:xfrm rot="20702340">
            <a:off x="627588" y="2474345"/>
            <a:ext cx="8040071" cy="25908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9" name="TextBox 8"/>
          <p:cNvSpPr txBox="1"/>
          <p:nvPr/>
        </p:nvSpPr>
        <p:spPr>
          <a:xfrm rot="21391576">
            <a:off x="667227" y="3250747"/>
            <a:ext cx="7445201" cy="646331"/>
          </a:xfrm>
          <a:prstGeom prst="rect">
            <a:avLst/>
          </a:prstGeom>
          <a:noFill/>
        </p:spPr>
        <p:txBody>
          <a:bodyPr wrap="square" rtlCol="0">
            <a:spAutoFit/>
            <a:scene3d>
              <a:camera prst="orthographicFront"/>
              <a:lightRig rig="threePt" dir="t"/>
            </a:scene3d>
            <a:sp3d extrusionH="57150">
              <a:bevelT w="38100" h="38100"/>
            </a:sp3d>
          </a:bodyPr>
          <a:lstStyle/>
          <a:p>
            <a:r>
              <a:rPr lang="en-US" sz="3600" b="1" dirty="0" smtClean="0">
                <a:solidFill>
                  <a:srgbClr val="FFFF00"/>
                </a:solidFill>
              </a:rPr>
              <a:t>Only 10 minutes from the Chairman</a:t>
            </a:r>
            <a:endParaRPr lang="en-US" sz="36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from="(-#ppt_w/2)" to="(#ppt_x)" calcmode="lin" valueType="num">
                                      <p:cBhvr>
                                        <p:cTn id="13" dur="600" fill="hold">
                                          <p:stCondLst>
                                            <p:cond delay="0"/>
                                          </p:stCondLst>
                                        </p:cTn>
                                        <p:tgtEl>
                                          <p:spTgt spid="9"/>
                                        </p:tgtEl>
                                        <p:attrNameLst>
                                          <p:attrName>ppt_x</p:attrName>
                                        </p:attrNameLst>
                                      </p:cBhvr>
                                    </p:anim>
                                    <p:anim from="0" to="-1.0" calcmode="lin" valueType="num">
                                      <p:cBhvr>
                                        <p:cTn id="14" dur="200" decel="50000" autoRev="1" fill="hold">
                                          <p:stCondLst>
                                            <p:cond delay="600"/>
                                          </p:stCondLst>
                                        </p:cTn>
                                        <p:tgtEl>
                                          <p:spTgt spid="9"/>
                                        </p:tgtEl>
                                        <p:attrNameLst>
                                          <p:attrName>xshear</p:attrName>
                                        </p:attrNameLst>
                                      </p:cBhvr>
                                    </p:anim>
                                    <p:animScale>
                                      <p:cBhvr>
                                        <p:cTn id="15" dur="200" decel="100000" autoRev="1" fill="hold">
                                          <p:stCondLst>
                                            <p:cond delay="600"/>
                                          </p:stCondLst>
                                        </p:cTn>
                                        <p:tgtEl>
                                          <p:spTgt spid="9"/>
                                        </p:tgtEl>
                                      </p:cBhvr>
                                      <p:from x="100000" y="100000"/>
                                      <p:to x="80000" y="100000"/>
                                    </p:animScale>
                                    <p:anim by="(#ppt_h/3+#ppt_w*0.1)" calcmode="lin" valueType="num">
                                      <p:cBhvr additive="sum">
                                        <p:cTn id="16"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Beams for physics dumped, at the right place!    450 </a:t>
            </a:r>
            <a:r>
              <a:rPr lang="en-US" dirty="0" err="1" smtClean="0"/>
              <a:t>GeV</a:t>
            </a:r>
            <a:r>
              <a:rPr lang="en-US" dirty="0" smtClean="0"/>
              <a:t> </a:t>
            </a:r>
            <a:endParaRPr lang="en-US" dirty="0"/>
          </a:p>
        </p:txBody>
      </p:sp>
      <p:sp>
        <p:nvSpPr>
          <p:cNvPr id="3" name="Date Placeholder 2"/>
          <p:cNvSpPr>
            <a:spLocks noGrp="1"/>
          </p:cNvSpPr>
          <p:nvPr>
            <p:ph type="dt" sz="half" idx="10"/>
          </p:nvPr>
        </p:nvSpPr>
        <p:spPr/>
        <p:txBody>
          <a:bodyPr/>
          <a:lstStyle/>
          <a:p>
            <a:r>
              <a:rPr lang="en-US" smtClean="0"/>
              <a:t>Evian, 18 - 19 January 2010</a:t>
            </a:r>
            <a:endParaRPr lang="en-US"/>
          </a:p>
        </p:txBody>
      </p:sp>
      <p:sp>
        <p:nvSpPr>
          <p:cNvPr id="4" name="Footer Placeholder 3"/>
          <p:cNvSpPr>
            <a:spLocks noGrp="1"/>
          </p:cNvSpPr>
          <p:nvPr>
            <p:ph type="ftr" sz="quarter" idx="11"/>
          </p:nvPr>
        </p:nvSpPr>
        <p:spPr/>
        <p:txBody>
          <a:bodyPr/>
          <a:lstStyle/>
          <a:p>
            <a:r>
              <a:rPr lang="en-US" smtClean="0"/>
              <a:t>Jan Uythoven, TE/ABT</a:t>
            </a:r>
            <a:endParaRPr lang="en-US"/>
          </a:p>
        </p:txBody>
      </p:sp>
      <p:sp>
        <p:nvSpPr>
          <p:cNvPr id="5" name="Slide Number Placeholder 4"/>
          <p:cNvSpPr>
            <a:spLocks noGrp="1"/>
          </p:cNvSpPr>
          <p:nvPr>
            <p:ph type="sldNum" sz="quarter" idx="12"/>
          </p:nvPr>
        </p:nvSpPr>
        <p:spPr/>
        <p:txBody>
          <a:bodyPr/>
          <a:lstStyle/>
          <a:p>
            <a:fld id="{D2CB6D7C-1844-4799-A650-6A688976CBFC}" type="slidenum">
              <a:rPr lang="en-US" smtClean="0"/>
              <a:pPr/>
              <a:t>3</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304800" y="1447800"/>
            <a:ext cx="3910012" cy="310190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191000" y="1447800"/>
            <a:ext cx="3904614" cy="3144696"/>
          </a:xfrm>
          <a:prstGeom prst="rect">
            <a:avLst/>
          </a:prstGeom>
          <a:noFill/>
          <a:ln w="9525">
            <a:noFill/>
            <a:miter lim="800000"/>
            <a:headEnd/>
            <a:tailEnd/>
          </a:ln>
        </p:spPr>
      </p:pic>
      <p:sp>
        <p:nvSpPr>
          <p:cNvPr id="9" name="TextBox 8"/>
          <p:cNvSpPr txBox="1"/>
          <p:nvPr/>
        </p:nvSpPr>
        <p:spPr>
          <a:xfrm>
            <a:off x="2971800" y="4724400"/>
            <a:ext cx="5562600" cy="1200329"/>
          </a:xfrm>
          <a:prstGeom prst="rect">
            <a:avLst/>
          </a:prstGeom>
          <a:noFill/>
        </p:spPr>
        <p:txBody>
          <a:bodyPr wrap="square" rtlCol="0">
            <a:spAutoFit/>
          </a:bodyPr>
          <a:lstStyle/>
          <a:p>
            <a:r>
              <a:rPr lang="en-US" dirty="0" smtClean="0"/>
              <a:t>Beam </a:t>
            </a:r>
            <a:r>
              <a:rPr lang="en-US" dirty="0" smtClean="0"/>
              <a:t>dumps, 16 bunches + pilot, </a:t>
            </a:r>
            <a:r>
              <a:rPr lang="en-US" dirty="0" smtClean="0"/>
              <a:t>14/12/09 around 21:00</a:t>
            </a:r>
          </a:p>
          <a:p>
            <a:r>
              <a:rPr lang="en-US" dirty="0" smtClean="0"/>
              <a:t>BTVDD image  = position on beam dump block TDE</a:t>
            </a:r>
          </a:p>
          <a:p>
            <a:r>
              <a:rPr lang="en-US" dirty="0" smtClean="0"/>
              <a:t>Comparison with calculated positions from measured kicker magnet waveforms.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2" cstate="print"/>
          <a:srcRect/>
          <a:stretch>
            <a:fillRect/>
          </a:stretch>
        </p:blipFill>
        <p:spPr bwMode="auto">
          <a:xfrm>
            <a:off x="4267200" y="4191000"/>
            <a:ext cx="4472864" cy="243840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228600" y="1600200"/>
            <a:ext cx="4306143" cy="2362200"/>
          </a:xfrm>
          <a:prstGeom prst="rect">
            <a:avLst/>
          </a:prstGeom>
          <a:noFill/>
          <a:ln w="9525">
            <a:noFill/>
            <a:miter lim="800000"/>
            <a:headEnd/>
            <a:tailEnd/>
          </a:ln>
        </p:spPr>
      </p:pic>
      <p:sp>
        <p:nvSpPr>
          <p:cNvPr id="2" name="Title 1"/>
          <p:cNvSpPr>
            <a:spLocks noGrp="1"/>
          </p:cNvSpPr>
          <p:nvPr>
            <p:ph type="title"/>
          </p:nvPr>
        </p:nvSpPr>
        <p:spPr>
          <a:xfrm>
            <a:off x="838200" y="381000"/>
            <a:ext cx="7772400" cy="868362"/>
          </a:xfrm>
        </p:spPr>
        <p:txBody>
          <a:bodyPr>
            <a:normAutofit fontScale="90000"/>
          </a:bodyPr>
          <a:lstStyle/>
          <a:p>
            <a:r>
              <a:rPr lang="en-US" dirty="0" smtClean="0"/>
              <a:t>XPOC Statistics Beam 1</a:t>
            </a:r>
            <a:br>
              <a:rPr lang="en-US" dirty="0" smtClean="0"/>
            </a:br>
            <a:r>
              <a:rPr lang="en-US" dirty="0" smtClean="0"/>
              <a:t>Number of times dump triggered</a:t>
            </a:r>
            <a:endParaRPr lang="en-US" dirty="0"/>
          </a:p>
        </p:txBody>
      </p:sp>
      <p:sp>
        <p:nvSpPr>
          <p:cNvPr id="4" name="Footer Placeholder 3"/>
          <p:cNvSpPr>
            <a:spLocks noGrp="1"/>
          </p:cNvSpPr>
          <p:nvPr>
            <p:ph type="ftr" sz="quarter" idx="11"/>
          </p:nvPr>
        </p:nvSpPr>
        <p:spPr/>
        <p:txBody>
          <a:bodyPr/>
          <a:lstStyle/>
          <a:p>
            <a:r>
              <a:rPr lang="en-US" dirty="0" smtClean="0"/>
              <a:t>Jan Uythoven, TE/ABT</a:t>
            </a:r>
            <a:endParaRPr lang="en-US" dirty="0"/>
          </a:p>
        </p:txBody>
      </p:sp>
      <p:sp>
        <p:nvSpPr>
          <p:cNvPr id="5" name="Slide Number Placeholder 4"/>
          <p:cNvSpPr>
            <a:spLocks noGrp="1"/>
          </p:cNvSpPr>
          <p:nvPr>
            <p:ph type="sldNum" sz="quarter" idx="12"/>
          </p:nvPr>
        </p:nvSpPr>
        <p:spPr/>
        <p:txBody>
          <a:bodyPr/>
          <a:lstStyle/>
          <a:p>
            <a:fld id="{D2CB6D7C-1844-4799-A650-6A688976CBFC}" type="slidenum">
              <a:rPr lang="en-US" smtClean="0"/>
              <a:pPr/>
              <a:t>4</a:t>
            </a:fld>
            <a:endParaRPr lang="en-US"/>
          </a:p>
        </p:txBody>
      </p:sp>
      <p:sp>
        <p:nvSpPr>
          <p:cNvPr id="9" name="Line Callout 1 8"/>
          <p:cNvSpPr/>
          <p:nvPr/>
        </p:nvSpPr>
        <p:spPr>
          <a:xfrm>
            <a:off x="685800" y="4876800"/>
            <a:ext cx="2590800" cy="914400"/>
          </a:xfrm>
          <a:prstGeom prst="borderCallout1">
            <a:avLst>
              <a:gd name="adj1" fmla="val 44950"/>
              <a:gd name="adj2" fmla="val 103631"/>
              <a:gd name="adj3" fmla="val -23300"/>
              <a:gd name="adj4" fmla="val 194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MKD Gen. K pulse length.</a:t>
            </a:r>
          </a:p>
          <a:p>
            <a:pPr algn="ctr"/>
            <a:r>
              <a:rPr lang="en-US" dirty="0" smtClean="0"/>
              <a:t>Limit enlarged. OK.</a:t>
            </a:r>
          </a:p>
          <a:p>
            <a:pPr algn="ctr"/>
            <a:r>
              <a:rPr lang="en-US" dirty="0" smtClean="0"/>
              <a:t>See later.</a:t>
            </a:r>
            <a:endParaRPr lang="en-US" dirty="0"/>
          </a:p>
        </p:txBody>
      </p:sp>
      <p:sp>
        <p:nvSpPr>
          <p:cNvPr id="6" name="TextBox 5"/>
          <p:cNvSpPr txBox="1"/>
          <p:nvPr/>
        </p:nvSpPr>
        <p:spPr>
          <a:xfrm>
            <a:off x="5029200" y="1295400"/>
            <a:ext cx="3733800" cy="646331"/>
          </a:xfrm>
          <a:prstGeom prst="rect">
            <a:avLst/>
          </a:prstGeom>
          <a:noFill/>
        </p:spPr>
        <p:txBody>
          <a:bodyPr wrap="square" rtlCol="0">
            <a:spAutoFit/>
          </a:bodyPr>
          <a:lstStyle/>
          <a:p>
            <a:r>
              <a:rPr lang="en-US" dirty="0" smtClean="0"/>
              <a:t>MKB </a:t>
            </a:r>
            <a:r>
              <a:rPr lang="en-US" dirty="0" smtClean="0"/>
              <a:t>(dilution) </a:t>
            </a:r>
            <a:r>
              <a:rPr lang="en-US" dirty="0" smtClean="0"/>
              <a:t>only </a:t>
            </a:r>
            <a:r>
              <a:rPr lang="en-US" dirty="0" smtClean="0"/>
              <a:t>1 x  false XPOC during </a:t>
            </a:r>
            <a:r>
              <a:rPr lang="en-US" dirty="0" err="1" smtClean="0"/>
              <a:t>Synch</a:t>
            </a:r>
            <a:r>
              <a:rPr lang="en-US" dirty="0" err="1" smtClean="0"/>
              <a:t>.-Asynch</a:t>
            </a:r>
            <a:r>
              <a:rPr lang="en-US" dirty="0" smtClean="0"/>
              <a:t> Dump</a:t>
            </a:r>
            <a:endParaRPr lang="en-US" dirty="0"/>
          </a:p>
        </p:txBody>
      </p:sp>
      <p:graphicFrame>
        <p:nvGraphicFramePr>
          <p:cNvPr id="10" name="Table 9"/>
          <p:cNvGraphicFramePr>
            <a:graphicFrameLocks noGrp="1"/>
          </p:cNvGraphicFramePr>
          <p:nvPr/>
        </p:nvGraphicFramePr>
        <p:xfrm>
          <a:off x="4724400" y="1981200"/>
          <a:ext cx="4267200" cy="1112520"/>
        </p:xfrm>
        <a:graphic>
          <a:graphicData uri="http://schemas.openxmlformats.org/drawingml/2006/table">
            <a:tbl>
              <a:tblPr firstRow="1" bandRow="1">
                <a:tableStyleId>{5C22544A-7EE6-4342-B048-85BDC9FD1C3A}</a:tableStyleId>
              </a:tblPr>
              <a:tblGrid>
                <a:gridCol w="1066800"/>
                <a:gridCol w="1066800"/>
                <a:gridCol w="1066800"/>
                <a:gridCol w="1066800"/>
              </a:tblGrid>
              <a:tr h="370840">
                <a:tc>
                  <a:txBody>
                    <a:bodyPr/>
                    <a:lstStyle/>
                    <a:p>
                      <a:endParaRPr lang="en-US" dirty="0"/>
                    </a:p>
                  </a:txBody>
                  <a:tcPr/>
                </a:tc>
                <a:tc>
                  <a:txBody>
                    <a:bodyPr/>
                    <a:lstStyle/>
                    <a:p>
                      <a:pPr algn="ctr"/>
                      <a:r>
                        <a:rPr lang="en-US" dirty="0" smtClean="0"/>
                        <a:t>OK</a:t>
                      </a:r>
                      <a:endParaRPr lang="en-US" dirty="0"/>
                    </a:p>
                  </a:txBody>
                  <a:tcPr/>
                </a:tc>
                <a:tc>
                  <a:txBody>
                    <a:bodyPr/>
                    <a:lstStyle/>
                    <a:p>
                      <a:pPr algn="ctr"/>
                      <a:r>
                        <a:rPr lang="en-US" dirty="0" smtClean="0"/>
                        <a:t>Not OK</a:t>
                      </a:r>
                      <a:endParaRPr lang="en-US" dirty="0"/>
                    </a:p>
                  </a:txBody>
                  <a:tcPr/>
                </a:tc>
                <a:tc>
                  <a:txBody>
                    <a:bodyPr/>
                    <a:lstStyle/>
                    <a:p>
                      <a:pPr algn="ctr"/>
                      <a:r>
                        <a:rPr lang="en-US" dirty="0" smtClean="0"/>
                        <a:t>Total</a:t>
                      </a:r>
                      <a:endParaRPr lang="en-US" dirty="0"/>
                    </a:p>
                  </a:txBody>
                  <a:tcPr/>
                </a:tc>
              </a:tr>
              <a:tr h="370840">
                <a:tc>
                  <a:txBody>
                    <a:bodyPr/>
                    <a:lstStyle/>
                    <a:p>
                      <a:r>
                        <a:rPr lang="en-US" dirty="0" smtClean="0"/>
                        <a:t>XPOC1</a:t>
                      </a:r>
                      <a:endParaRPr lang="en-US" dirty="0"/>
                    </a:p>
                  </a:txBody>
                  <a:tcPr/>
                </a:tc>
                <a:tc>
                  <a:txBody>
                    <a:bodyPr/>
                    <a:lstStyle/>
                    <a:p>
                      <a:pPr algn="ctr"/>
                      <a:r>
                        <a:rPr lang="en-US" dirty="0" smtClean="0"/>
                        <a:t>1355</a:t>
                      </a:r>
                      <a:endParaRPr lang="en-US" dirty="0"/>
                    </a:p>
                  </a:txBody>
                  <a:tcPr/>
                </a:tc>
                <a:tc>
                  <a:txBody>
                    <a:bodyPr/>
                    <a:lstStyle/>
                    <a:p>
                      <a:pPr algn="ctr"/>
                      <a:r>
                        <a:rPr lang="en-US" dirty="0" smtClean="0"/>
                        <a:t>11</a:t>
                      </a:r>
                      <a:endParaRPr lang="en-US" dirty="0"/>
                    </a:p>
                  </a:txBody>
                  <a:tcPr/>
                </a:tc>
                <a:tc>
                  <a:txBody>
                    <a:bodyPr/>
                    <a:lstStyle/>
                    <a:p>
                      <a:pPr algn="ctr"/>
                      <a:r>
                        <a:rPr lang="en-US" dirty="0" smtClean="0"/>
                        <a:t>1366</a:t>
                      </a:r>
                      <a:endParaRPr lang="en-US" dirty="0"/>
                    </a:p>
                  </a:txBody>
                  <a:tcPr/>
                </a:tc>
              </a:tr>
              <a:tr h="370840">
                <a:tc>
                  <a:txBody>
                    <a:bodyPr/>
                    <a:lstStyle/>
                    <a:p>
                      <a:r>
                        <a:rPr lang="en-US" dirty="0" smtClean="0"/>
                        <a:t>XPOC2</a:t>
                      </a:r>
                      <a:endParaRPr lang="en-US" dirty="0"/>
                    </a:p>
                  </a:txBody>
                  <a:tcPr/>
                </a:tc>
                <a:tc>
                  <a:txBody>
                    <a:bodyPr/>
                    <a:lstStyle/>
                    <a:p>
                      <a:pPr algn="ctr"/>
                      <a:r>
                        <a:rPr lang="en-US" dirty="0" smtClean="0"/>
                        <a:t>1309</a:t>
                      </a:r>
                      <a:endParaRPr lang="en-US" dirty="0"/>
                    </a:p>
                  </a:txBody>
                  <a:tcPr/>
                </a:tc>
                <a:tc>
                  <a:txBody>
                    <a:bodyPr/>
                    <a:lstStyle/>
                    <a:p>
                      <a:pPr algn="ctr"/>
                      <a:r>
                        <a:rPr lang="en-US" dirty="0" smtClean="0"/>
                        <a:t>57</a:t>
                      </a:r>
                      <a:endParaRPr lang="en-US" dirty="0"/>
                    </a:p>
                  </a:txBody>
                  <a:tcPr/>
                </a:tc>
                <a:tc>
                  <a:txBody>
                    <a:bodyPr/>
                    <a:lstStyle/>
                    <a:p>
                      <a:pPr algn="ctr"/>
                      <a:r>
                        <a:rPr lang="en-US" dirty="0" smtClean="0"/>
                        <a:t>1366</a:t>
                      </a:r>
                      <a:endParaRPr lang="en-US" dirty="0"/>
                    </a:p>
                  </a:txBody>
                  <a:tcPr/>
                </a:tc>
              </a:tr>
            </a:tbl>
          </a:graphicData>
        </a:graphic>
      </p:graphicFrame>
      <p:graphicFrame>
        <p:nvGraphicFramePr>
          <p:cNvPr id="11" name="Table 10"/>
          <p:cNvGraphicFramePr>
            <a:graphicFrameLocks noGrp="1"/>
          </p:cNvGraphicFramePr>
          <p:nvPr/>
        </p:nvGraphicFramePr>
        <p:xfrm>
          <a:off x="4724400" y="3276600"/>
          <a:ext cx="4267200" cy="741680"/>
        </p:xfrm>
        <a:graphic>
          <a:graphicData uri="http://schemas.openxmlformats.org/drawingml/2006/table">
            <a:tbl>
              <a:tblPr firstRow="1" bandRow="1">
                <a:tableStyleId>{5C22544A-7EE6-4342-B048-85BDC9FD1C3A}</a:tableStyleId>
              </a:tblPr>
              <a:tblGrid>
                <a:gridCol w="1066800"/>
                <a:gridCol w="1066800"/>
                <a:gridCol w="1066800"/>
                <a:gridCol w="1066800"/>
              </a:tblGrid>
              <a:tr h="370840">
                <a:tc>
                  <a:txBody>
                    <a:bodyPr/>
                    <a:lstStyle/>
                    <a:p>
                      <a:r>
                        <a:rPr lang="en-US" dirty="0" smtClean="0"/>
                        <a:t>Energy</a:t>
                      </a:r>
                      <a:endParaRPr lang="en-US" dirty="0"/>
                    </a:p>
                  </a:txBody>
                  <a:tcPr/>
                </a:tc>
                <a:tc>
                  <a:txBody>
                    <a:bodyPr/>
                    <a:lstStyle/>
                    <a:p>
                      <a:pPr algn="ctr"/>
                      <a:r>
                        <a:rPr lang="en-US" dirty="0" smtClean="0"/>
                        <a:t>450 </a:t>
                      </a:r>
                      <a:r>
                        <a:rPr lang="en-US" dirty="0" err="1" smtClean="0"/>
                        <a:t>GeV</a:t>
                      </a:r>
                      <a:endParaRPr lang="en-US" dirty="0"/>
                    </a:p>
                  </a:txBody>
                  <a:tcPr/>
                </a:tc>
                <a:tc>
                  <a:txBody>
                    <a:bodyPr/>
                    <a:lstStyle/>
                    <a:p>
                      <a:pPr algn="ctr"/>
                      <a:r>
                        <a:rPr lang="en-US" dirty="0" smtClean="0"/>
                        <a:t>600 </a:t>
                      </a:r>
                      <a:r>
                        <a:rPr lang="en-US" dirty="0" err="1" smtClean="0"/>
                        <a:t>GeV</a:t>
                      </a:r>
                      <a:endParaRPr lang="en-US" dirty="0"/>
                    </a:p>
                  </a:txBody>
                  <a:tcPr/>
                </a:tc>
                <a:tc>
                  <a:txBody>
                    <a:bodyPr/>
                    <a:lstStyle/>
                    <a:p>
                      <a:pPr algn="ctr"/>
                      <a:r>
                        <a:rPr lang="en-US" dirty="0" smtClean="0"/>
                        <a:t>1200 </a:t>
                      </a:r>
                      <a:r>
                        <a:rPr lang="en-US" dirty="0" err="1" smtClean="0"/>
                        <a:t>GeV</a:t>
                      </a:r>
                      <a:endParaRPr lang="en-US" dirty="0"/>
                    </a:p>
                  </a:txBody>
                  <a:tcPr/>
                </a:tc>
              </a:tr>
              <a:tr h="370840">
                <a:tc>
                  <a:txBody>
                    <a:bodyPr/>
                    <a:lstStyle/>
                    <a:p>
                      <a:r>
                        <a:rPr lang="en-US" dirty="0" smtClean="0"/>
                        <a:t>#</a:t>
                      </a:r>
                      <a:r>
                        <a:rPr lang="en-US" baseline="0" dirty="0" smtClean="0"/>
                        <a:t> Dumps</a:t>
                      </a:r>
                      <a:endParaRPr lang="en-US" dirty="0" smtClean="0"/>
                    </a:p>
                  </a:txBody>
                  <a:tcPr/>
                </a:tc>
                <a:tc>
                  <a:txBody>
                    <a:bodyPr/>
                    <a:lstStyle/>
                    <a:p>
                      <a:pPr algn="ctr"/>
                      <a:r>
                        <a:rPr lang="en-US" dirty="0" smtClean="0"/>
                        <a:t>1358</a:t>
                      </a:r>
                      <a:endParaRPr lang="en-US" dirty="0"/>
                    </a:p>
                  </a:txBody>
                  <a:tcPr/>
                </a:tc>
                <a:tc>
                  <a:txBody>
                    <a:bodyPr/>
                    <a:lstStyle/>
                    <a:p>
                      <a:pPr algn="ctr"/>
                      <a:r>
                        <a:rPr lang="en-US" dirty="0" smtClean="0"/>
                        <a:t>1</a:t>
                      </a:r>
                      <a:endParaRPr lang="en-US" dirty="0"/>
                    </a:p>
                  </a:txBody>
                  <a:tcPr/>
                </a:tc>
                <a:tc>
                  <a:txBody>
                    <a:bodyPr/>
                    <a:lstStyle/>
                    <a:p>
                      <a:pPr algn="ctr"/>
                      <a:r>
                        <a:rPr lang="en-US" dirty="0" smtClean="0"/>
                        <a:t>7</a:t>
                      </a:r>
                      <a:endParaRPr lang="en-US" dirty="0"/>
                    </a:p>
                  </a:txBody>
                  <a:tcPr/>
                </a:tc>
              </a:tr>
            </a:tbl>
          </a:graphicData>
        </a:graphic>
      </p:graphicFrame>
      <p:pic>
        <p:nvPicPr>
          <p:cNvPr id="1028" name="Picture 4"/>
          <p:cNvPicPr>
            <a:picLocks noChangeAspect="1" noChangeArrowheads="1"/>
          </p:cNvPicPr>
          <p:nvPr/>
        </p:nvPicPr>
        <p:blipFill>
          <a:blip r:embed="rId4" cstate="print"/>
          <a:srcRect/>
          <a:stretch>
            <a:fillRect/>
          </a:stretch>
        </p:blipFill>
        <p:spPr bwMode="auto">
          <a:xfrm>
            <a:off x="7543800" y="5105400"/>
            <a:ext cx="1181100" cy="514350"/>
          </a:xfrm>
          <a:prstGeom prst="rect">
            <a:avLst/>
          </a:prstGeom>
          <a:noFill/>
          <a:ln w="9525">
            <a:noFill/>
            <a:miter lim="800000"/>
            <a:headEnd/>
            <a:tailEnd/>
          </a:ln>
        </p:spPr>
      </p:pic>
      <p:sp>
        <p:nvSpPr>
          <p:cNvPr id="13" name="TextBox 12"/>
          <p:cNvSpPr txBox="1"/>
          <p:nvPr/>
        </p:nvSpPr>
        <p:spPr>
          <a:xfrm>
            <a:off x="6629400" y="6019800"/>
            <a:ext cx="1676400" cy="338554"/>
          </a:xfrm>
          <a:prstGeom prst="rect">
            <a:avLst/>
          </a:prstGeom>
          <a:noFill/>
        </p:spPr>
        <p:txBody>
          <a:bodyPr wrap="square" rtlCol="0">
            <a:spAutoFit/>
          </a:bodyPr>
          <a:lstStyle/>
          <a:p>
            <a:r>
              <a:rPr lang="en-US" sz="1600" i="1" dirty="0" smtClean="0">
                <a:solidFill>
                  <a:srgbClr val="FF0000"/>
                </a:solidFill>
              </a:rPr>
              <a:t>No false last 10 days</a:t>
            </a:r>
            <a:endParaRPr lang="en-US" sz="1600" i="1" dirty="0">
              <a:solidFill>
                <a:srgbClr val="FF0000"/>
              </a:solidFill>
            </a:endParaRPr>
          </a:p>
        </p:txBody>
      </p:sp>
      <p:sp>
        <p:nvSpPr>
          <p:cNvPr id="16" name="TextBox 15"/>
          <p:cNvSpPr txBox="1"/>
          <p:nvPr/>
        </p:nvSpPr>
        <p:spPr>
          <a:xfrm>
            <a:off x="304800" y="3962400"/>
            <a:ext cx="3962400" cy="369332"/>
          </a:xfrm>
          <a:prstGeom prst="rect">
            <a:avLst/>
          </a:prstGeom>
          <a:noFill/>
        </p:spPr>
        <p:txBody>
          <a:bodyPr wrap="square" rtlCol="0">
            <a:spAutoFit/>
          </a:bodyPr>
          <a:lstStyle/>
          <a:p>
            <a:r>
              <a:rPr lang="en-US" dirty="0" smtClean="0"/>
              <a:t>27 days from  20 Nov. to 16 Dec.</a:t>
            </a:r>
            <a:endParaRPr lang="en-US" dirty="0"/>
          </a:p>
        </p:txBody>
      </p:sp>
      <p:sp>
        <p:nvSpPr>
          <p:cNvPr id="14" name="TextBox 13"/>
          <p:cNvSpPr txBox="1"/>
          <p:nvPr/>
        </p:nvSpPr>
        <p:spPr>
          <a:xfrm>
            <a:off x="228600" y="1143000"/>
            <a:ext cx="4572000" cy="369332"/>
          </a:xfrm>
          <a:prstGeom prst="rect">
            <a:avLst/>
          </a:prstGeom>
          <a:noFill/>
        </p:spPr>
        <p:txBody>
          <a:bodyPr wrap="square" rtlCol="0">
            <a:spAutoFit/>
          </a:bodyPr>
          <a:lstStyle/>
          <a:p>
            <a:r>
              <a:rPr lang="en-US" dirty="0" smtClean="0"/>
              <a:t>XPOC = </a:t>
            </a:r>
            <a:r>
              <a:rPr lang="en-US" dirty="0" err="1" smtClean="0"/>
              <a:t>eXternal</a:t>
            </a:r>
            <a:r>
              <a:rPr lang="en-US" dirty="0" smtClean="0"/>
              <a:t> Post Operational Check</a:t>
            </a:r>
            <a:endParaRPr lang="en-US" dirty="0"/>
          </a:p>
        </p:txBody>
      </p:sp>
      <p:sp>
        <p:nvSpPr>
          <p:cNvPr id="15" name="TextBox 14"/>
          <p:cNvSpPr txBox="1"/>
          <p:nvPr/>
        </p:nvSpPr>
        <p:spPr>
          <a:xfrm>
            <a:off x="6705600" y="4343400"/>
            <a:ext cx="2057400" cy="646331"/>
          </a:xfrm>
          <a:prstGeom prst="rect">
            <a:avLst/>
          </a:prstGeom>
          <a:noFill/>
        </p:spPr>
        <p:txBody>
          <a:bodyPr wrap="square" rtlCol="0">
            <a:spAutoFit/>
          </a:bodyPr>
          <a:lstStyle/>
          <a:p>
            <a:r>
              <a:rPr lang="en-US" dirty="0" smtClean="0"/>
              <a:t>MKD = beam dump extraction kicker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rcRect/>
          <a:stretch>
            <a:fillRect/>
          </a:stretch>
        </p:blipFill>
        <p:spPr bwMode="auto">
          <a:xfrm>
            <a:off x="3962400" y="3987043"/>
            <a:ext cx="4619624" cy="2472977"/>
          </a:xfrm>
          <a:prstGeom prst="rect">
            <a:avLst/>
          </a:prstGeom>
          <a:noFill/>
          <a:ln w="9525">
            <a:noFill/>
            <a:miter lim="800000"/>
            <a:headEnd/>
            <a:tailEnd/>
          </a:ln>
        </p:spPr>
      </p:pic>
      <p:sp>
        <p:nvSpPr>
          <p:cNvPr id="2" name="Title 1"/>
          <p:cNvSpPr>
            <a:spLocks noGrp="1"/>
          </p:cNvSpPr>
          <p:nvPr>
            <p:ph type="title"/>
          </p:nvPr>
        </p:nvSpPr>
        <p:spPr>
          <a:xfrm>
            <a:off x="914400" y="274638"/>
            <a:ext cx="7772400" cy="868362"/>
          </a:xfrm>
        </p:spPr>
        <p:txBody>
          <a:bodyPr/>
          <a:lstStyle/>
          <a:p>
            <a:r>
              <a:rPr lang="en-US" dirty="0" smtClean="0"/>
              <a:t>XPOC Statistics Beam 2</a:t>
            </a:r>
            <a:endParaRPr lang="en-US" dirty="0"/>
          </a:p>
        </p:txBody>
      </p:sp>
      <p:sp>
        <p:nvSpPr>
          <p:cNvPr id="4" name="Footer Placeholder 3"/>
          <p:cNvSpPr>
            <a:spLocks noGrp="1"/>
          </p:cNvSpPr>
          <p:nvPr>
            <p:ph type="ftr" sz="quarter" idx="11"/>
          </p:nvPr>
        </p:nvSpPr>
        <p:spPr/>
        <p:txBody>
          <a:bodyPr/>
          <a:lstStyle/>
          <a:p>
            <a:r>
              <a:rPr lang="en-US" dirty="0" smtClean="0"/>
              <a:t>Jan Uythoven, TE/ABT</a:t>
            </a:r>
            <a:endParaRPr lang="en-US" dirty="0"/>
          </a:p>
        </p:txBody>
      </p:sp>
      <p:sp>
        <p:nvSpPr>
          <p:cNvPr id="5" name="Slide Number Placeholder 4"/>
          <p:cNvSpPr>
            <a:spLocks noGrp="1"/>
          </p:cNvSpPr>
          <p:nvPr>
            <p:ph type="sldNum" sz="quarter" idx="12"/>
          </p:nvPr>
        </p:nvSpPr>
        <p:spPr/>
        <p:txBody>
          <a:bodyPr/>
          <a:lstStyle/>
          <a:p>
            <a:fld id="{D2CB6D7C-1844-4799-A650-6A688976CBFC}" type="slidenum">
              <a:rPr lang="en-US" smtClean="0"/>
              <a:pPr/>
              <a:t>5</a:t>
            </a:fld>
            <a:endParaRPr lang="en-US"/>
          </a:p>
        </p:txBody>
      </p:sp>
      <p:sp>
        <p:nvSpPr>
          <p:cNvPr id="6" name="TextBox 5"/>
          <p:cNvSpPr txBox="1"/>
          <p:nvPr/>
        </p:nvSpPr>
        <p:spPr>
          <a:xfrm>
            <a:off x="5029200" y="1371600"/>
            <a:ext cx="3733800" cy="369332"/>
          </a:xfrm>
          <a:prstGeom prst="rect">
            <a:avLst/>
          </a:prstGeom>
          <a:noFill/>
        </p:spPr>
        <p:txBody>
          <a:bodyPr wrap="square" rtlCol="0">
            <a:spAutoFit/>
          </a:bodyPr>
          <a:lstStyle/>
          <a:p>
            <a:r>
              <a:rPr lang="en-US" dirty="0" smtClean="0"/>
              <a:t>MKB no false XPOCs</a:t>
            </a:r>
            <a:endParaRPr lang="en-US" dirty="0"/>
          </a:p>
        </p:txBody>
      </p:sp>
      <p:graphicFrame>
        <p:nvGraphicFramePr>
          <p:cNvPr id="10" name="Table 9"/>
          <p:cNvGraphicFramePr>
            <a:graphicFrameLocks noGrp="1"/>
          </p:cNvGraphicFramePr>
          <p:nvPr/>
        </p:nvGraphicFramePr>
        <p:xfrm>
          <a:off x="4572000" y="1752600"/>
          <a:ext cx="4267200" cy="1112520"/>
        </p:xfrm>
        <a:graphic>
          <a:graphicData uri="http://schemas.openxmlformats.org/drawingml/2006/table">
            <a:tbl>
              <a:tblPr firstRow="1" bandRow="1">
                <a:tableStyleId>{5C22544A-7EE6-4342-B048-85BDC9FD1C3A}</a:tableStyleId>
              </a:tblPr>
              <a:tblGrid>
                <a:gridCol w="1066800"/>
                <a:gridCol w="1066800"/>
                <a:gridCol w="1066800"/>
                <a:gridCol w="1066800"/>
              </a:tblGrid>
              <a:tr h="370840">
                <a:tc>
                  <a:txBody>
                    <a:bodyPr/>
                    <a:lstStyle/>
                    <a:p>
                      <a:endParaRPr lang="en-US" dirty="0"/>
                    </a:p>
                  </a:txBody>
                  <a:tcPr/>
                </a:tc>
                <a:tc>
                  <a:txBody>
                    <a:bodyPr/>
                    <a:lstStyle/>
                    <a:p>
                      <a:pPr algn="ctr"/>
                      <a:r>
                        <a:rPr lang="en-US" dirty="0" smtClean="0"/>
                        <a:t>OK</a:t>
                      </a:r>
                      <a:endParaRPr lang="en-US" dirty="0"/>
                    </a:p>
                  </a:txBody>
                  <a:tcPr/>
                </a:tc>
                <a:tc>
                  <a:txBody>
                    <a:bodyPr/>
                    <a:lstStyle/>
                    <a:p>
                      <a:pPr algn="ctr"/>
                      <a:r>
                        <a:rPr lang="en-US" dirty="0" smtClean="0"/>
                        <a:t>Not OK</a:t>
                      </a:r>
                      <a:endParaRPr lang="en-US" dirty="0"/>
                    </a:p>
                  </a:txBody>
                  <a:tcPr/>
                </a:tc>
                <a:tc>
                  <a:txBody>
                    <a:bodyPr/>
                    <a:lstStyle/>
                    <a:p>
                      <a:pPr algn="ctr"/>
                      <a:r>
                        <a:rPr lang="en-US" dirty="0" smtClean="0"/>
                        <a:t>Total</a:t>
                      </a:r>
                      <a:endParaRPr lang="en-US" dirty="0"/>
                    </a:p>
                  </a:txBody>
                  <a:tcPr/>
                </a:tc>
              </a:tr>
              <a:tr h="370840">
                <a:tc>
                  <a:txBody>
                    <a:bodyPr/>
                    <a:lstStyle/>
                    <a:p>
                      <a:r>
                        <a:rPr lang="en-US" dirty="0" smtClean="0"/>
                        <a:t>XPOC1</a:t>
                      </a:r>
                      <a:endParaRPr lang="en-US" dirty="0"/>
                    </a:p>
                  </a:txBody>
                  <a:tcPr/>
                </a:tc>
                <a:tc>
                  <a:txBody>
                    <a:bodyPr/>
                    <a:lstStyle/>
                    <a:p>
                      <a:pPr algn="ctr"/>
                      <a:r>
                        <a:rPr lang="en-US" dirty="0" smtClean="0"/>
                        <a:t>1159</a:t>
                      </a:r>
                      <a:endParaRPr lang="en-US" dirty="0"/>
                    </a:p>
                  </a:txBody>
                  <a:tcPr/>
                </a:tc>
                <a:tc>
                  <a:txBody>
                    <a:bodyPr/>
                    <a:lstStyle/>
                    <a:p>
                      <a:pPr algn="ctr"/>
                      <a:r>
                        <a:rPr lang="en-US" dirty="0" smtClean="0"/>
                        <a:t>16</a:t>
                      </a:r>
                      <a:endParaRPr lang="en-US" dirty="0"/>
                    </a:p>
                  </a:txBody>
                  <a:tcPr/>
                </a:tc>
                <a:tc>
                  <a:txBody>
                    <a:bodyPr/>
                    <a:lstStyle/>
                    <a:p>
                      <a:pPr algn="ctr"/>
                      <a:r>
                        <a:rPr lang="en-US" dirty="0" smtClean="0"/>
                        <a:t>1175</a:t>
                      </a:r>
                      <a:endParaRPr lang="en-US" dirty="0"/>
                    </a:p>
                  </a:txBody>
                  <a:tcPr/>
                </a:tc>
              </a:tr>
              <a:tr h="370840">
                <a:tc>
                  <a:txBody>
                    <a:bodyPr/>
                    <a:lstStyle/>
                    <a:p>
                      <a:r>
                        <a:rPr lang="en-US" dirty="0" smtClean="0"/>
                        <a:t>XPOC2</a:t>
                      </a:r>
                      <a:endParaRPr lang="en-US" dirty="0"/>
                    </a:p>
                  </a:txBody>
                  <a:tcPr/>
                </a:tc>
                <a:tc>
                  <a:txBody>
                    <a:bodyPr/>
                    <a:lstStyle/>
                    <a:p>
                      <a:pPr algn="ctr"/>
                      <a:r>
                        <a:rPr lang="en-US" dirty="0" smtClean="0"/>
                        <a:t>1166</a:t>
                      </a:r>
                      <a:endParaRPr lang="en-US" dirty="0"/>
                    </a:p>
                  </a:txBody>
                  <a:tcPr/>
                </a:tc>
                <a:tc>
                  <a:txBody>
                    <a:bodyPr/>
                    <a:lstStyle/>
                    <a:p>
                      <a:pPr algn="ctr"/>
                      <a:r>
                        <a:rPr lang="en-US" dirty="0" smtClean="0"/>
                        <a:t>9</a:t>
                      </a:r>
                      <a:endParaRPr lang="en-US" dirty="0"/>
                    </a:p>
                  </a:txBody>
                  <a:tcPr/>
                </a:tc>
                <a:tc>
                  <a:txBody>
                    <a:bodyPr/>
                    <a:lstStyle/>
                    <a:p>
                      <a:pPr algn="ctr"/>
                      <a:r>
                        <a:rPr lang="en-US" dirty="0" smtClean="0"/>
                        <a:t>1175</a:t>
                      </a:r>
                      <a:endParaRPr lang="en-US" dirty="0"/>
                    </a:p>
                  </a:txBody>
                  <a:tcPr/>
                </a:tc>
              </a:tr>
            </a:tbl>
          </a:graphicData>
        </a:graphic>
      </p:graphicFrame>
      <p:pic>
        <p:nvPicPr>
          <p:cNvPr id="2052" name="Picture 4"/>
          <p:cNvPicPr>
            <a:picLocks noChangeAspect="1" noChangeArrowheads="1"/>
          </p:cNvPicPr>
          <p:nvPr/>
        </p:nvPicPr>
        <p:blipFill>
          <a:blip r:embed="rId3" cstate="print"/>
          <a:srcRect/>
          <a:stretch>
            <a:fillRect/>
          </a:stretch>
        </p:blipFill>
        <p:spPr bwMode="auto">
          <a:xfrm>
            <a:off x="7620000" y="4876800"/>
            <a:ext cx="1209675" cy="476250"/>
          </a:xfrm>
          <a:prstGeom prst="rect">
            <a:avLst/>
          </a:prstGeom>
          <a:noFill/>
          <a:ln w="9525">
            <a:noFill/>
            <a:miter lim="800000"/>
            <a:headEnd/>
            <a:tailEnd/>
          </a:ln>
        </p:spPr>
      </p:pic>
      <p:sp>
        <p:nvSpPr>
          <p:cNvPr id="9" name="Line Callout 1 8"/>
          <p:cNvSpPr/>
          <p:nvPr/>
        </p:nvSpPr>
        <p:spPr>
          <a:xfrm>
            <a:off x="762000" y="4267200"/>
            <a:ext cx="2590800" cy="914400"/>
          </a:xfrm>
          <a:prstGeom prst="borderCallout1">
            <a:avLst>
              <a:gd name="adj1" fmla="val 44950"/>
              <a:gd name="adj2" fmla="val 103631"/>
              <a:gd name="adj3" fmla="val 6700"/>
              <a:gd name="adj4" fmla="val 2139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Most errors due to ‘Energy Error’ in XPOC analysis.</a:t>
            </a:r>
          </a:p>
          <a:p>
            <a:pPr algn="ctr"/>
            <a:r>
              <a:rPr lang="en-US" dirty="0" smtClean="0"/>
              <a:t>See later. Fixed.</a:t>
            </a:r>
            <a:endParaRPr lang="en-US" dirty="0"/>
          </a:p>
        </p:txBody>
      </p:sp>
      <p:graphicFrame>
        <p:nvGraphicFramePr>
          <p:cNvPr id="11" name="Table 10"/>
          <p:cNvGraphicFramePr>
            <a:graphicFrameLocks noGrp="1"/>
          </p:cNvGraphicFramePr>
          <p:nvPr/>
        </p:nvGraphicFramePr>
        <p:xfrm>
          <a:off x="4572000" y="2895600"/>
          <a:ext cx="4267200" cy="1010920"/>
        </p:xfrm>
        <a:graphic>
          <a:graphicData uri="http://schemas.openxmlformats.org/drawingml/2006/table">
            <a:tbl>
              <a:tblPr firstRow="1" bandRow="1">
                <a:tableStyleId>{5C22544A-7EE6-4342-B048-85BDC9FD1C3A}</a:tableStyleId>
              </a:tblPr>
              <a:tblGrid>
                <a:gridCol w="1295400"/>
                <a:gridCol w="609600"/>
                <a:gridCol w="838200"/>
                <a:gridCol w="838200"/>
                <a:gridCol w="685800"/>
              </a:tblGrid>
              <a:tr h="370840">
                <a:tc>
                  <a:txBody>
                    <a:bodyPr/>
                    <a:lstStyle/>
                    <a:p>
                      <a:r>
                        <a:rPr lang="en-US" dirty="0" smtClean="0"/>
                        <a:t>Energy</a:t>
                      </a:r>
                      <a:endParaRPr lang="en-US" dirty="0"/>
                    </a:p>
                  </a:txBody>
                  <a:tcPr/>
                </a:tc>
                <a:tc>
                  <a:txBody>
                    <a:bodyPr/>
                    <a:lstStyle/>
                    <a:p>
                      <a:pPr algn="ctr"/>
                      <a:r>
                        <a:rPr lang="en-US" dirty="0" smtClean="0"/>
                        <a:t>450</a:t>
                      </a:r>
                    </a:p>
                    <a:p>
                      <a:pPr algn="ctr"/>
                      <a:r>
                        <a:rPr lang="en-US" dirty="0" err="1" smtClean="0"/>
                        <a:t>GeV</a:t>
                      </a:r>
                      <a:endParaRPr lang="en-US" dirty="0"/>
                    </a:p>
                  </a:txBody>
                  <a:tcPr/>
                </a:tc>
                <a:tc>
                  <a:txBody>
                    <a:bodyPr/>
                    <a:lstStyle/>
                    <a:p>
                      <a:pPr algn="ctr"/>
                      <a:r>
                        <a:rPr lang="en-US" dirty="0" smtClean="0"/>
                        <a:t>600</a:t>
                      </a:r>
                    </a:p>
                    <a:p>
                      <a:pPr algn="ctr"/>
                      <a:r>
                        <a:rPr lang="en-US" dirty="0" err="1" smtClean="0"/>
                        <a:t>GeV</a:t>
                      </a:r>
                      <a:endParaRPr lang="en-US" dirty="0"/>
                    </a:p>
                  </a:txBody>
                  <a:tcPr/>
                </a:tc>
                <a:tc>
                  <a:txBody>
                    <a:bodyPr/>
                    <a:lstStyle/>
                    <a:p>
                      <a:pPr algn="ctr"/>
                      <a:r>
                        <a:rPr lang="en-US" dirty="0" smtClean="0"/>
                        <a:t>800</a:t>
                      </a:r>
                    </a:p>
                    <a:p>
                      <a:pPr algn="ctr"/>
                      <a:r>
                        <a:rPr lang="en-US" dirty="0" err="1" smtClean="0"/>
                        <a:t>GeV</a:t>
                      </a:r>
                      <a:endParaRPr lang="en-US" dirty="0"/>
                    </a:p>
                  </a:txBody>
                  <a:tcPr/>
                </a:tc>
                <a:tc>
                  <a:txBody>
                    <a:bodyPr/>
                    <a:lstStyle/>
                    <a:p>
                      <a:pPr algn="ctr"/>
                      <a:r>
                        <a:rPr lang="en-US" dirty="0" smtClean="0"/>
                        <a:t>1200</a:t>
                      </a:r>
                    </a:p>
                    <a:p>
                      <a:pPr algn="ctr"/>
                      <a:r>
                        <a:rPr lang="en-US" dirty="0" err="1" smtClean="0"/>
                        <a:t>GeV</a:t>
                      </a:r>
                      <a:endParaRPr lang="en-US" dirty="0"/>
                    </a:p>
                  </a:txBody>
                  <a:tcPr/>
                </a:tc>
              </a:tr>
              <a:tr h="370840">
                <a:tc>
                  <a:txBody>
                    <a:bodyPr/>
                    <a:lstStyle/>
                    <a:p>
                      <a:r>
                        <a:rPr lang="en-US" dirty="0" smtClean="0"/>
                        <a:t>#</a:t>
                      </a:r>
                      <a:r>
                        <a:rPr lang="en-US" baseline="0" dirty="0" smtClean="0"/>
                        <a:t> Dumps</a:t>
                      </a:r>
                      <a:endParaRPr lang="en-US" dirty="0" smtClean="0"/>
                    </a:p>
                  </a:txBody>
                  <a:tcPr/>
                </a:tc>
                <a:tc>
                  <a:txBody>
                    <a:bodyPr/>
                    <a:lstStyle/>
                    <a:p>
                      <a:pPr algn="ctr"/>
                      <a:r>
                        <a:rPr lang="en-US" dirty="0" smtClean="0"/>
                        <a:t>1159</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7</a:t>
                      </a:r>
                      <a:endParaRPr lang="en-US" dirty="0"/>
                    </a:p>
                  </a:txBody>
                  <a:tcPr/>
                </a:tc>
              </a:tr>
            </a:tbl>
          </a:graphicData>
        </a:graphic>
      </p:graphicFrame>
      <p:sp>
        <p:nvSpPr>
          <p:cNvPr id="16" name="TextBox 15"/>
          <p:cNvSpPr txBox="1"/>
          <p:nvPr/>
        </p:nvSpPr>
        <p:spPr>
          <a:xfrm>
            <a:off x="6553200" y="5943600"/>
            <a:ext cx="1676400" cy="338554"/>
          </a:xfrm>
          <a:prstGeom prst="rect">
            <a:avLst/>
          </a:prstGeom>
          <a:noFill/>
        </p:spPr>
        <p:txBody>
          <a:bodyPr wrap="square" rtlCol="0">
            <a:spAutoFit/>
          </a:bodyPr>
          <a:lstStyle/>
          <a:p>
            <a:r>
              <a:rPr lang="en-US" sz="1600" i="1" dirty="0" smtClean="0">
                <a:solidFill>
                  <a:srgbClr val="FF0000"/>
                </a:solidFill>
              </a:rPr>
              <a:t>No false last 10 days</a:t>
            </a:r>
            <a:endParaRPr lang="en-US" sz="1600" i="1" dirty="0">
              <a:solidFill>
                <a:srgbClr val="FF0000"/>
              </a:solidFill>
            </a:endParaRPr>
          </a:p>
        </p:txBody>
      </p:sp>
      <p:sp>
        <p:nvSpPr>
          <p:cNvPr id="17" name="Line Callout 1 16"/>
          <p:cNvSpPr/>
          <p:nvPr/>
        </p:nvSpPr>
        <p:spPr>
          <a:xfrm>
            <a:off x="762000" y="5334000"/>
            <a:ext cx="2590800" cy="914400"/>
          </a:xfrm>
          <a:prstGeom prst="borderCallout1">
            <a:avLst>
              <a:gd name="adj1" fmla="val 44950"/>
              <a:gd name="adj2" fmla="val 103631"/>
              <a:gd name="adj3" fmla="val 66700"/>
              <a:gd name="adj4" fmla="val 1782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XPOC 1 errors due to noisy signal. See later. Fixed.</a:t>
            </a:r>
            <a:endParaRPr lang="en-US" dirty="0"/>
          </a:p>
        </p:txBody>
      </p:sp>
      <p:pic>
        <p:nvPicPr>
          <p:cNvPr id="3" name="Picture 2"/>
          <p:cNvPicPr>
            <a:picLocks noChangeAspect="1" noChangeArrowheads="1"/>
          </p:cNvPicPr>
          <p:nvPr/>
        </p:nvPicPr>
        <p:blipFill>
          <a:blip r:embed="rId4" cstate="print"/>
          <a:srcRect/>
          <a:stretch>
            <a:fillRect/>
          </a:stretch>
        </p:blipFill>
        <p:spPr bwMode="auto">
          <a:xfrm>
            <a:off x="228600" y="1447800"/>
            <a:ext cx="4305299" cy="2338387"/>
          </a:xfrm>
          <a:prstGeom prst="rect">
            <a:avLst/>
          </a:prstGeom>
          <a:noFill/>
          <a:ln w="9525">
            <a:noFill/>
            <a:miter lim="800000"/>
            <a:headEnd/>
            <a:tailEnd/>
          </a:ln>
        </p:spPr>
      </p:pic>
      <p:sp>
        <p:nvSpPr>
          <p:cNvPr id="18" name="TextBox 17"/>
          <p:cNvSpPr txBox="1"/>
          <p:nvPr/>
        </p:nvSpPr>
        <p:spPr>
          <a:xfrm>
            <a:off x="304800" y="3810000"/>
            <a:ext cx="3962400" cy="369332"/>
          </a:xfrm>
          <a:prstGeom prst="rect">
            <a:avLst/>
          </a:prstGeom>
          <a:noFill/>
        </p:spPr>
        <p:txBody>
          <a:bodyPr wrap="square" rtlCol="0">
            <a:spAutoFit/>
          </a:bodyPr>
          <a:lstStyle/>
          <a:p>
            <a:r>
              <a:rPr lang="en-US" dirty="0" smtClean="0"/>
              <a:t>27 days from  20 Nov. to 16 Dec.</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r>
              <a:rPr lang="en-US" dirty="0" smtClean="0"/>
              <a:t>Beam Dumping System ‘Failures’</a:t>
            </a:r>
            <a:endParaRPr lang="en-US" dirty="0"/>
          </a:p>
        </p:txBody>
      </p:sp>
      <p:sp>
        <p:nvSpPr>
          <p:cNvPr id="3" name="Date Placeholder 2"/>
          <p:cNvSpPr>
            <a:spLocks noGrp="1"/>
          </p:cNvSpPr>
          <p:nvPr>
            <p:ph type="dt" sz="half" idx="10"/>
          </p:nvPr>
        </p:nvSpPr>
        <p:spPr/>
        <p:txBody>
          <a:bodyPr/>
          <a:lstStyle/>
          <a:p>
            <a:r>
              <a:rPr lang="en-US" smtClean="0"/>
              <a:t>Evian, 18 - 19 January 2010</a:t>
            </a:r>
            <a:endParaRPr lang="en-US"/>
          </a:p>
        </p:txBody>
      </p:sp>
      <p:sp>
        <p:nvSpPr>
          <p:cNvPr id="5" name="Slide Number Placeholder 4"/>
          <p:cNvSpPr>
            <a:spLocks noGrp="1"/>
          </p:cNvSpPr>
          <p:nvPr>
            <p:ph type="sldNum" sz="quarter" idx="12"/>
          </p:nvPr>
        </p:nvSpPr>
        <p:spPr/>
        <p:txBody>
          <a:bodyPr/>
          <a:lstStyle/>
          <a:p>
            <a:fld id="{D2CB6D7C-1844-4799-A650-6A688976CBFC}" type="slidenum">
              <a:rPr lang="en-US" smtClean="0"/>
              <a:pPr/>
              <a:t>6</a:t>
            </a:fld>
            <a:endParaRPr lang="en-US"/>
          </a:p>
        </p:txBody>
      </p:sp>
      <p:sp>
        <p:nvSpPr>
          <p:cNvPr id="6" name="Content Placeholder 5"/>
          <p:cNvSpPr>
            <a:spLocks noGrp="1"/>
          </p:cNvSpPr>
          <p:nvPr>
            <p:ph sz="quarter" idx="1"/>
          </p:nvPr>
        </p:nvSpPr>
        <p:spPr>
          <a:xfrm>
            <a:off x="685800" y="914400"/>
            <a:ext cx="8001000" cy="2438400"/>
          </a:xfrm>
        </p:spPr>
        <p:txBody>
          <a:bodyPr>
            <a:normAutofit fontScale="92500" lnSpcReduction="10000"/>
          </a:bodyPr>
          <a:lstStyle/>
          <a:p>
            <a:r>
              <a:rPr lang="en-US" dirty="0" smtClean="0"/>
              <a:t>All dump ‘failures’ were caught by the XPOC and/or IPOC system</a:t>
            </a:r>
          </a:p>
          <a:p>
            <a:r>
              <a:rPr lang="en-US" dirty="0" smtClean="0"/>
              <a:t>There were no beam dump failures which were ‘unacceptable’</a:t>
            </a:r>
          </a:p>
          <a:p>
            <a:pPr lvl="1"/>
            <a:r>
              <a:rPr lang="en-US" dirty="0" smtClean="0"/>
              <a:t>Protected against asynchronous dumps with TCDQ</a:t>
            </a:r>
          </a:p>
          <a:p>
            <a:pPr lvl="1"/>
            <a:r>
              <a:rPr lang="en-US" dirty="0" smtClean="0"/>
              <a:t>Would normally expect about 1 asynchronous dump per year</a:t>
            </a:r>
          </a:p>
          <a:p>
            <a:r>
              <a:rPr lang="en-US" dirty="0" smtClean="0"/>
              <a:t>However, </a:t>
            </a:r>
            <a:r>
              <a:rPr lang="en-US" dirty="0" smtClean="0"/>
              <a:t>11 ”Synchronous-Asynchronous” </a:t>
            </a:r>
            <a:r>
              <a:rPr lang="en-US" dirty="0" smtClean="0"/>
              <a:t>dumps due to problem with TSU</a:t>
            </a:r>
          </a:p>
          <a:p>
            <a:endParaRPr lang="en-US" dirty="0"/>
          </a:p>
        </p:txBody>
      </p:sp>
      <p:pic>
        <p:nvPicPr>
          <p:cNvPr id="7" name="Content Placeholder 3" descr="IPOC - Async-031209-0810.bmp"/>
          <p:cNvPicPr>
            <a:picLocks noChangeAspect="1"/>
          </p:cNvPicPr>
          <p:nvPr/>
        </p:nvPicPr>
        <p:blipFill>
          <a:blip r:embed="rId2" cstate="print"/>
          <a:stretch>
            <a:fillRect/>
          </a:stretch>
        </p:blipFill>
        <p:spPr>
          <a:xfrm>
            <a:off x="4343400" y="2819400"/>
            <a:ext cx="4521200" cy="3310605"/>
          </a:xfrm>
          <a:prstGeom prst="rect">
            <a:avLst/>
          </a:prstGeom>
        </p:spPr>
      </p:pic>
      <p:sp>
        <p:nvSpPr>
          <p:cNvPr id="8" name="TextBox 7"/>
          <p:cNvSpPr txBox="1"/>
          <p:nvPr/>
        </p:nvSpPr>
        <p:spPr>
          <a:xfrm>
            <a:off x="4419600" y="6019800"/>
            <a:ext cx="4235450" cy="646331"/>
          </a:xfrm>
          <a:prstGeom prst="rect">
            <a:avLst/>
          </a:prstGeom>
          <a:solidFill>
            <a:schemeClr val="bg1"/>
          </a:solidFill>
          <a:ln>
            <a:solidFill>
              <a:schemeClr val="tx1"/>
            </a:solidFill>
          </a:ln>
        </p:spPr>
        <p:txBody>
          <a:bodyPr wrap="square" rtlCol="0">
            <a:spAutoFit/>
          </a:bodyPr>
          <a:lstStyle/>
          <a:p>
            <a:r>
              <a:rPr lang="en-GB" dirty="0" smtClean="0"/>
              <a:t>- Generator synchronisation OK</a:t>
            </a:r>
          </a:p>
          <a:p>
            <a:r>
              <a:rPr lang="en-GB" dirty="0" smtClean="0"/>
              <a:t>- Kick delay </a:t>
            </a:r>
            <a:r>
              <a:rPr lang="en-GB" dirty="0" err="1" smtClean="0"/>
              <a:t>w.r.t</a:t>
            </a:r>
            <a:r>
              <a:rPr lang="en-GB" dirty="0" smtClean="0"/>
              <a:t>. beam abort gap FAULTY </a:t>
            </a:r>
            <a:endParaRPr lang="en-GB" dirty="0"/>
          </a:p>
        </p:txBody>
      </p:sp>
      <p:sp>
        <p:nvSpPr>
          <p:cNvPr id="9" name="Content Placeholder 5"/>
          <p:cNvSpPr txBox="1">
            <a:spLocks/>
          </p:cNvSpPr>
          <p:nvPr/>
        </p:nvSpPr>
        <p:spPr>
          <a:xfrm>
            <a:off x="685800" y="3124200"/>
            <a:ext cx="3429000" cy="3733800"/>
          </a:xfrm>
          <a:prstGeom prst="rect">
            <a:avLst/>
          </a:prstGeom>
        </p:spPr>
        <p:txBody>
          <a:bodyPr vert="horz">
            <a:normAutofit fontScale="77500" lnSpcReduction="200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Dump request received during the 1.5µs </a:t>
            </a:r>
            <a:r>
              <a:rPr kumimoji="0" lang="en-GB" sz="2600" b="0" i="0" u="none" strike="noStrike" kern="1200" cap="none" spc="0" normalizeH="0" baseline="0" noProof="0" dirty="0" err="1" smtClean="0">
                <a:ln>
                  <a:noFill/>
                </a:ln>
                <a:solidFill>
                  <a:schemeClr val="tx1"/>
                </a:solidFill>
                <a:effectLst/>
                <a:uLnTx/>
                <a:uFillTx/>
                <a:latin typeface="+mn-lt"/>
                <a:ea typeface="+mn-ea"/>
                <a:cs typeface="+mn-cs"/>
              </a:rPr>
              <a:t>F</a:t>
            </a:r>
            <a:r>
              <a:rPr kumimoji="0" lang="en-GB" sz="2600" b="0" i="0" u="none" strike="noStrike" kern="1200" cap="none" spc="0" normalizeH="0" baseline="-25000" noProof="0" dirty="0" err="1" smtClean="0">
                <a:ln>
                  <a:noFill/>
                </a:ln>
                <a:solidFill>
                  <a:schemeClr val="tx1"/>
                </a:solidFill>
                <a:effectLst/>
                <a:uLnTx/>
                <a:uFillTx/>
                <a:latin typeface="+mn-lt"/>
                <a:ea typeface="+mn-ea"/>
                <a:cs typeface="+mn-cs"/>
              </a:rPr>
              <a:t>rev</a:t>
            </a:r>
            <a:r>
              <a:rPr kumimoji="0" lang="en-GB" sz="2600" b="0" i="0" u="none" strike="noStrike" kern="1200" cap="none" spc="0" normalizeH="0" baseline="0" noProof="0" dirty="0" smtClean="0">
                <a:ln>
                  <a:noFill/>
                </a:ln>
                <a:solidFill>
                  <a:schemeClr val="tx1"/>
                </a:solidFill>
                <a:effectLst/>
                <a:uLnTx/>
                <a:uFillTx/>
                <a:latin typeface="+mn-lt"/>
                <a:ea typeface="+mn-ea"/>
                <a:cs typeface="+mn-cs"/>
              </a:rPr>
              <a:t> pulse duration</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Dump request inhibited for the current turn</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Original inhibition mechanism lets a “glitch” going out</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GB" sz="2400" b="1" i="0" u="none" strike="noStrike" kern="1200" cap="none" spc="0" normalizeH="0" baseline="0" noProof="0" dirty="0" smtClean="0">
                <a:ln>
                  <a:noFill/>
                </a:ln>
                <a:solidFill>
                  <a:srgbClr val="FF0000"/>
                </a:solidFill>
                <a:effectLst/>
                <a:uLnTx/>
                <a:uFillTx/>
                <a:latin typeface="+mn-lt"/>
                <a:ea typeface="+mn-ea"/>
                <a:cs typeface="+mn-cs"/>
              </a:rPr>
              <a:t>Synchronous</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 trigger of the 15 kicker generators </a:t>
            </a:r>
          </a:p>
          <a:p>
            <a:pPr marL="548640" marR="0" lvl="1" indent="-228600" algn="l" defTabSz="914400" rtl="0" eaLnBrk="1" fontAlgn="auto" latinLnBrk="0" hangingPunct="1">
              <a:lnSpc>
                <a:spcPct val="100000"/>
              </a:lnSpc>
              <a:spcBef>
                <a:spcPts val="370"/>
              </a:spcBef>
              <a:spcAft>
                <a:spcPts val="0"/>
              </a:spcAft>
              <a:buClr>
                <a:schemeClr val="accent2"/>
              </a:buClr>
              <a:buSzPct val="85000"/>
              <a:buFont typeface="Wingdings 2"/>
              <a:buChar char=""/>
              <a:tabLst/>
              <a:defRPr/>
            </a:pPr>
            <a:r>
              <a:rPr kumimoji="0" lang="en-GB" sz="2400" b="1" i="0" u="none" strike="noStrike" kern="1200" cap="none" spc="0" normalizeH="0" baseline="0" noProof="0" dirty="0" smtClean="0">
                <a:ln>
                  <a:noFill/>
                </a:ln>
                <a:solidFill>
                  <a:srgbClr val="FF0000"/>
                </a:solidFill>
                <a:effectLst/>
                <a:uLnTx/>
                <a:uFillTx/>
                <a:latin typeface="+mn-lt"/>
                <a:ea typeface="+mn-ea"/>
                <a:cs typeface="+mn-cs"/>
              </a:rPr>
              <a:t>Asynchronous</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 trigger </a:t>
            </a:r>
            <a:r>
              <a:rPr kumimoji="0" lang="en-GB" sz="2400" b="0" i="0" u="none" strike="noStrike" kern="1200" cap="none" spc="0" normalizeH="0" baseline="0" noProof="0" dirty="0" err="1" smtClean="0">
                <a:ln>
                  <a:noFill/>
                </a:ln>
                <a:solidFill>
                  <a:schemeClr val="tx1"/>
                </a:solidFill>
                <a:effectLst/>
                <a:uLnTx/>
                <a:uFillTx/>
                <a:latin typeface="+mn-lt"/>
                <a:ea typeface="+mn-ea"/>
                <a:cs typeface="+mn-cs"/>
              </a:rPr>
              <a:t>w.r.t</a:t>
            </a:r>
            <a:r>
              <a:rPr kumimoji="0" lang="en-GB" sz="2400" b="0" i="0" u="none" strike="noStrike" kern="1200" cap="none" spc="0" normalizeH="0" baseline="0" noProof="0" dirty="0" smtClean="0">
                <a:ln>
                  <a:noFill/>
                </a:ln>
                <a:solidFill>
                  <a:schemeClr val="tx1"/>
                </a:solidFill>
                <a:effectLst/>
                <a:uLnTx/>
                <a:uFillTx/>
                <a:latin typeface="+mn-lt"/>
                <a:ea typeface="+mn-ea"/>
                <a:cs typeface="+mn-cs"/>
              </a:rPr>
              <a:t>. the circulating beam</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GB" sz="2400" b="0" i="0" u="none" strike="noStrike" kern="1200" cap="none" spc="0" normalizeH="0" baseline="0" noProof="0" dirty="0" smtClean="0">
                <a:ln>
                  <a:noFill/>
                </a:ln>
                <a:solidFill>
                  <a:srgbClr val="FF0000"/>
                </a:solidFill>
                <a:effectLst/>
                <a:uLnTx/>
                <a:uFillTx/>
                <a:latin typeface="+mn-lt"/>
                <a:ea typeface="+mn-ea"/>
                <a:cs typeface="+mn-cs"/>
              </a:rPr>
              <a:t>TSU firmware upgraded and successfully tested</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Beam Dump System Hardware Problems</a:t>
            </a:r>
            <a:endParaRPr lang="en-US" dirty="0"/>
          </a:p>
        </p:txBody>
      </p:sp>
      <p:sp>
        <p:nvSpPr>
          <p:cNvPr id="3" name="Date Placeholder 2"/>
          <p:cNvSpPr>
            <a:spLocks noGrp="1"/>
          </p:cNvSpPr>
          <p:nvPr>
            <p:ph type="dt" sz="half" idx="10"/>
          </p:nvPr>
        </p:nvSpPr>
        <p:spPr/>
        <p:txBody>
          <a:bodyPr/>
          <a:lstStyle/>
          <a:p>
            <a:r>
              <a:rPr lang="en-US" smtClean="0"/>
              <a:t>Evian, 18 - 19 January 2010</a:t>
            </a:r>
            <a:endParaRPr lang="en-US"/>
          </a:p>
        </p:txBody>
      </p:sp>
      <p:sp>
        <p:nvSpPr>
          <p:cNvPr id="4" name="Footer Placeholder 3"/>
          <p:cNvSpPr>
            <a:spLocks noGrp="1"/>
          </p:cNvSpPr>
          <p:nvPr>
            <p:ph type="ftr" sz="quarter" idx="11"/>
          </p:nvPr>
        </p:nvSpPr>
        <p:spPr/>
        <p:txBody>
          <a:bodyPr/>
          <a:lstStyle/>
          <a:p>
            <a:r>
              <a:rPr lang="en-US" smtClean="0"/>
              <a:t>Jan Uythoven, TE/ABT</a:t>
            </a:r>
            <a:endParaRPr lang="en-US"/>
          </a:p>
        </p:txBody>
      </p:sp>
      <p:sp>
        <p:nvSpPr>
          <p:cNvPr id="5" name="Slide Number Placeholder 4"/>
          <p:cNvSpPr>
            <a:spLocks noGrp="1"/>
          </p:cNvSpPr>
          <p:nvPr>
            <p:ph type="sldNum" sz="quarter" idx="12"/>
          </p:nvPr>
        </p:nvSpPr>
        <p:spPr/>
        <p:txBody>
          <a:bodyPr/>
          <a:lstStyle/>
          <a:p>
            <a:fld id="{D2CB6D7C-1844-4799-A650-6A688976CBFC}" type="slidenum">
              <a:rPr lang="en-US" smtClean="0"/>
              <a:pPr/>
              <a:t>7</a:t>
            </a:fld>
            <a:endParaRPr lang="en-US"/>
          </a:p>
        </p:txBody>
      </p:sp>
      <p:sp>
        <p:nvSpPr>
          <p:cNvPr id="6" name="Content Placeholder 5"/>
          <p:cNvSpPr>
            <a:spLocks noGrp="1"/>
          </p:cNvSpPr>
          <p:nvPr>
            <p:ph sz="quarter" idx="1"/>
          </p:nvPr>
        </p:nvSpPr>
        <p:spPr>
          <a:xfrm>
            <a:off x="762000" y="1447800"/>
            <a:ext cx="8153400" cy="5029200"/>
          </a:xfrm>
        </p:spPr>
        <p:txBody>
          <a:bodyPr>
            <a:normAutofit fontScale="77500" lnSpcReduction="20000"/>
          </a:bodyPr>
          <a:lstStyle/>
          <a:p>
            <a:r>
              <a:rPr lang="en-US" dirty="0" smtClean="0"/>
              <a:t>2 x fuse on MKB power trigger converter broken</a:t>
            </a:r>
          </a:p>
          <a:p>
            <a:pPr lvl="1"/>
            <a:r>
              <a:rPr lang="en-US" dirty="0" smtClean="0"/>
              <a:t>Needed access to change – no safety issue</a:t>
            </a:r>
          </a:p>
          <a:p>
            <a:pPr lvl="1"/>
            <a:r>
              <a:rPr lang="en-US" dirty="0" smtClean="0"/>
              <a:t>Reduced the power consumption of converter in this </a:t>
            </a:r>
            <a:r>
              <a:rPr lang="en-US" dirty="0" err="1" smtClean="0"/>
              <a:t>Techn.Stop</a:t>
            </a:r>
            <a:endParaRPr lang="en-US" dirty="0" smtClean="0"/>
          </a:p>
          <a:p>
            <a:r>
              <a:rPr lang="en-US" dirty="0" smtClean="0"/>
              <a:t>BPM signal used for </a:t>
            </a:r>
            <a:r>
              <a:rPr lang="en-US" dirty="0" err="1" smtClean="0"/>
              <a:t>synchronisation</a:t>
            </a:r>
            <a:r>
              <a:rPr lang="en-US" dirty="0" smtClean="0"/>
              <a:t>: 2µs off-set</a:t>
            </a:r>
          </a:p>
          <a:p>
            <a:pPr lvl="1"/>
            <a:r>
              <a:rPr lang="en-US" dirty="0" smtClean="0"/>
              <a:t>Being checked…</a:t>
            </a:r>
          </a:p>
          <a:p>
            <a:r>
              <a:rPr lang="en-US" dirty="0" smtClean="0"/>
              <a:t>Resistors used for re-triggering in case of MKD switch conduction not via stack: 15/60 broken</a:t>
            </a:r>
          </a:p>
          <a:p>
            <a:pPr lvl="1"/>
            <a:r>
              <a:rPr lang="en-US" dirty="0" smtClean="0"/>
              <a:t>Masked in the generator interlock</a:t>
            </a:r>
          </a:p>
          <a:p>
            <a:pPr lvl="1"/>
            <a:r>
              <a:rPr lang="en-US" dirty="0" smtClean="0"/>
              <a:t>Still one per generator active, but no redundancy left</a:t>
            </a:r>
          </a:p>
          <a:p>
            <a:pPr lvl="1"/>
            <a:r>
              <a:rPr lang="en-US" dirty="0" smtClean="0">
                <a:solidFill>
                  <a:srgbClr val="FF0000"/>
                </a:solidFill>
              </a:rPr>
              <a:t>For this reason we should not operate present system above 5 </a:t>
            </a:r>
            <a:r>
              <a:rPr lang="en-US" dirty="0" err="1" smtClean="0">
                <a:solidFill>
                  <a:srgbClr val="FF0000"/>
                </a:solidFill>
              </a:rPr>
              <a:t>TeV</a:t>
            </a:r>
            <a:r>
              <a:rPr lang="en-US" dirty="0" smtClean="0">
                <a:solidFill>
                  <a:srgbClr val="FF0000"/>
                </a:solidFill>
              </a:rPr>
              <a:t> and high beam intensities</a:t>
            </a:r>
          </a:p>
          <a:p>
            <a:pPr lvl="2"/>
            <a:r>
              <a:rPr lang="en-US" dirty="0" smtClean="0"/>
              <a:t>Switch erratics issue above 5 </a:t>
            </a:r>
            <a:r>
              <a:rPr lang="en-US" dirty="0" err="1" smtClean="0"/>
              <a:t>TeV</a:t>
            </a:r>
            <a:r>
              <a:rPr lang="en-US" dirty="0" smtClean="0"/>
              <a:t>, </a:t>
            </a:r>
          </a:p>
          <a:p>
            <a:pPr lvl="2"/>
            <a:r>
              <a:rPr lang="en-US" dirty="0" smtClean="0"/>
              <a:t>More important after installation of generator cooling </a:t>
            </a:r>
            <a:r>
              <a:rPr lang="en-US" sz="1500" dirty="0" smtClean="0"/>
              <a:t>=</a:t>
            </a:r>
            <a:r>
              <a:rPr lang="en-US" dirty="0" smtClean="0"/>
              <a:t> dry air</a:t>
            </a:r>
          </a:p>
          <a:p>
            <a:pPr lvl="1"/>
            <a:r>
              <a:rPr lang="en-US" dirty="0" smtClean="0">
                <a:solidFill>
                  <a:srgbClr val="FF0000"/>
                </a:solidFill>
              </a:rPr>
              <a:t>Replacement resistors available in </a:t>
            </a:r>
            <a:r>
              <a:rPr lang="en-US" dirty="0" smtClean="0">
                <a:solidFill>
                  <a:srgbClr val="FF0000"/>
                </a:solidFill>
              </a:rPr>
              <a:t>some </a:t>
            </a:r>
            <a:r>
              <a:rPr lang="en-US" dirty="0" smtClean="0">
                <a:solidFill>
                  <a:srgbClr val="FF0000"/>
                </a:solidFill>
              </a:rPr>
              <a:t>wks, need about 2 wks for swap</a:t>
            </a:r>
          </a:p>
          <a:p>
            <a:r>
              <a:rPr lang="en-US" dirty="0" smtClean="0"/>
              <a:t>Reliability of Pelletier cooling of MKD generators</a:t>
            </a:r>
          </a:p>
          <a:p>
            <a:pPr lvl="1"/>
            <a:r>
              <a:rPr lang="en-US" dirty="0" smtClean="0"/>
              <a:t>Some failures of cooling, but still ok because little heating at low energies</a:t>
            </a:r>
          </a:p>
          <a:p>
            <a:pPr lvl="1"/>
            <a:r>
              <a:rPr lang="en-US" dirty="0" smtClean="0"/>
              <a:t>Gives interlock when outside ± 1 </a:t>
            </a:r>
            <a:r>
              <a:rPr lang="en-US" dirty="0" smtClean="0">
                <a:sym typeface="Symbol"/>
              </a:rPr>
              <a:t>C temperature range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LBDS XPOC:</a:t>
            </a:r>
            <a:br>
              <a:rPr lang="en-US" dirty="0" smtClean="0"/>
            </a:br>
            <a:r>
              <a:rPr lang="en-US" dirty="0" err="1" smtClean="0"/>
              <a:t>eXternal</a:t>
            </a:r>
            <a:r>
              <a:rPr lang="en-US" dirty="0" smtClean="0"/>
              <a:t> Operational Check</a:t>
            </a:r>
            <a:endParaRPr lang="en-US" dirty="0"/>
          </a:p>
        </p:txBody>
      </p:sp>
      <p:sp>
        <p:nvSpPr>
          <p:cNvPr id="3" name="Date Placeholder 2"/>
          <p:cNvSpPr>
            <a:spLocks noGrp="1"/>
          </p:cNvSpPr>
          <p:nvPr>
            <p:ph type="dt" sz="half" idx="10"/>
          </p:nvPr>
        </p:nvSpPr>
        <p:spPr/>
        <p:txBody>
          <a:bodyPr/>
          <a:lstStyle/>
          <a:p>
            <a:r>
              <a:rPr lang="en-US" smtClean="0"/>
              <a:t>Evian, 18 - 19 January 2010</a:t>
            </a:r>
            <a:endParaRPr lang="en-US"/>
          </a:p>
        </p:txBody>
      </p:sp>
      <p:sp>
        <p:nvSpPr>
          <p:cNvPr id="4" name="Footer Placeholder 3"/>
          <p:cNvSpPr>
            <a:spLocks noGrp="1"/>
          </p:cNvSpPr>
          <p:nvPr>
            <p:ph type="ftr" sz="quarter" idx="11"/>
          </p:nvPr>
        </p:nvSpPr>
        <p:spPr/>
        <p:txBody>
          <a:bodyPr/>
          <a:lstStyle/>
          <a:p>
            <a:r>
              <a:rPr lang="en-US" smtClean="0"/>
              <a:t>Jan Uythoven, TE/ABT</a:t>
            </a:r>
            <a:endParaRPr lang="en-US"/>
          </a:p>
        </p:txBody>
      </p:sp>
      <p:sp>
        <p:nvSpPr>
          <p:cNvPr id="5" name="Slide Number Placeholder 4"/>
          <p:cNvSpPr>
            <a:spLocks noGrp="1"/>
          </p:cNvSpPr>
          <p:nvPr>
            <p:ph type="sldNum" sz="quarter" idx="12"/>
          </p:nvPr>
        </p:nvSpPr>
        <p:spPr/>
        <p:txBody>
          <a:bodyPr/>
          <a:lstStyle/>
          <a:p>
            <a:fld id="{D2CB6D7C-1844-4799-A650-6A688976CBFC}" type="slidenum">
              <a:rPr lang="en-US" smtClean="0"/>
              <a:pPr/>
              <a:t>8</a:t>
            </a:fld>
            <a:endParaRPr lang="en-US"/>
          </a:p>
        </p:txBody>
      </p:sp>
      <p:sp>
        <p:nvSpPr>
          <p:cNvPr id="6" name="Content Placeholder 5"/>
          <p:cNvSpPr>
            <a:spLocks noGrp="1"/>
          </p:cNvSpPr>
          <p:nvPr>
            <p:ph sz="quarter" idx="1"/>
          </p:nvPr>
        </p:nvSpPr>
        <p:spPr>
          <a:xfrm>
            <a:off x="914400" y="1447800"/>
            <a:ext cx="7772400" cy="4953000"/>
          </a:xfrm>
        </p:spPr>
        <p:txBody>
          <a:bodyPr>
            <a:normAutofit fontScale="77500" lnSpcReduction="20000"/>
          </a:bodyPr>
          <a:lstStyle/>
          <a:p>
            <a:r>
              <a:rPr lang="en-US" dirty="0" smtClean="0"/>
              <a:t>Operational modules at the end of operation:</a:t>
            </a:r>
          </a:p>
          <a:p>
            <a:pPr lvl="1"/>
            <a:r>
              <a:rPr lang="en-US" dirty="0" smtClean="0"/>
              <a:t>MKD and MKB kickers</a:t>
            </a:r>
          </a:p>
          <a:p>
            <a:pPr lvl="1"/>
            <a:r>
              <a:rPr lang="en-US" dirty="0" smtClean="0"/>
              <a:t>Vacuum</a:t>
            </a:r>
          </a:p>
          <a:p>
            <a:pPr lvl="1"/>
            <a:r>
              <a:rPr lang="en-US" dirty="0" smtClean="0"/>
              <a:t>Beam loss monitors: </a:t>
            </a:r>
            <a:r>
              <a:rPr lang="en-US" dirty="0" smtClean="0">
                <a:solidFill>
                  <a:srgbClr val="FF0000"/>
                </a:solidFill>
              </a:rPr>
              <a:t>proven to trigger in case there is beam in the abort gap at the moment of dump</a:t>
            </a:r>
          </a:p>
          <a:p>
            <a:r>
              <a:rPr lang="en-US" dirty="0" smtClean="0"/>
              <a:t>Modules present, but not interlocking – need more work and time to commission</a:t>
            </a:r>
          </a:p>
          <a:p>
            <a:pPr lvl="1"/>
            <a:r>
              <a:rPr lang="en-US" dirty="0" smtClean="0"/>
              <a:t>Beam dumped current</a:t>
            </a:r>
            <a:br>
              <a:rPr lang="en-US" dirty="0" smtClean="0"/>
            </a:br>
            <a:r>
              <a:rPr lang="en-US" dirty="0" smtClean="0"/>
              <a:t> – BCTD</a:t>
            </a:r>
          </a:p>
          <a:p>
            <a:pPr lvl="1"/>
            <a:r>
              <a:rPr lang="en-US" dirty="0" smtClean="0"/>
              <a:t>BTVDD image</a:t>
            </a:r>
          </a:p>
          <a:p>
            <a:pPr lvl="1"/>
            <a:r>
              <a:rPr lang="en-US" dirty="0" smtClean="0"/>
              <a:t>BPMD</a:t>
            </a:r>
          </a:p>
          <a:p>
            <a:pPr lvl="1"/>
            <a:r>
              <a:rPr lang="en-US" dirty="0" smtClean="0"/>
              <a:t>Abort Gap Monitor</a:t>
            </a:r>
          </a:p>
          <a:p>
            <a:r>
              <a:rPr lang="en-US" dirty="0" smtClean="0"/>
              <a:t>Working within the </a:t>
            </a:r>
            <a:br>
              <a:rPr lang="en-US" dirty="0" smtClean="0"/>
            </a:br>
            <a:r>
              <a:rPr lang="en-US" dirty="0" smtClean="0"/>
              <a:t>PM framework</a:t>
            </a:r>
          </a:p>
          <a:p>
            <a:r>
              <a:rPr lang="en-US" dirty="0" smtClean="0"/>
              <a:t>General BI checks to be </a:t>
            </a:r>
            <a:br>
              <a:rPr lang="en-US" dirty="0" smtClean="0"/>
            </a:br>
            <a:r>
              <a:rPr lang="en-US" dirty="0" smtClean="0"/>
              <a:t>deployed (BTVDD,</a:t>
            </a:r>
            <a:br>
              <a:rPr lang="en-US" dirty="0" smtClean="0"/>
            </a:br>
            <a:r>
              <a:rPr lang="en-US" dirty="0" smtClean="0"/>
              <a:t>BCTD etc.)</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886200" y="3352800"/>
            <a:ext cx="5152472"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001000" cy="1143000"/>
          </a:xfrm>
        </p:spPr>
        <p:txBody>
          <a:bodyPr>
            <a:normAutofit fontScale="90000"/>
          </a:bodyPr>
          <a:lstStyle/>
          <a:p>
            <a:r>
              <a:rPr lang="en-US" dirty="0" smtClean="0"/>
              <a:t>False XPOC / IPOC results</a:t>
            </a:r>
            <a:br>
              <a:rPr lang="en-US" dirty="0" smtClean="0"/>
            </a:br>
            <a:r>
              <a:rPr lang="en-US" dirty="0" smtClean="0"/>
              <a:t>…. </a:t>
            </a:r>
            <a:r>
              <a:rPr lang="en-US" dirty="0" smtClean="0">
                <a:solidFill>
                  <a:srgbClr val="0070C0"/>
                </a:solidFill>
              </a:rPr>
              <a:t>Signaling a REAL hardware Problem I</a:t>
            </a:r>
            <a:endParaRPr lang="en-US" dirty="0">
              <a:solidFill>
                <a:srgbClr val="0070C0"/>
              </a:solidFill>
            </a:endParaRPr>
          </a:p>
        </p:txBody>
      </p:sp>
      <p:sp>
        <p:nvSpPr>
          <p:cNvPr id="5" name="Slide Number Placeholder 4"/>
          <p:cNvSpPr>
            <a:spLocks noGrp="1"/>
          </p:cNvSpPr>
          <p:nvPr>
            <p:ph type="sldNum" sz="quarter" idx="12"/>
          </p:nvPr>
        </p:nvSpPr>
        <p:spPr/>
        <p:txBody>
          <a:bodyPr/>
          <a:lstStyle/>
          <a:p>
            <a:fld id="{D2CB6D7C-1844-4799-A650-6A688976CBFC}" type="slidenum">
              <a:rPr lang="en-US" smtClean="0"/>
              <a:pPr/>
              <a:t>9</a:t>
            </a:fld>
            <a:endParaRPr lang="en-US"/>
          </a:p>
        </p:txBody>
      </p:sp>
      <p:sp>
        <p:nvSpPr>
          <p:cNvPr id="6" name="Content Placeholder 5"/>
          <p:cNvSpPr>
            <a:spLocks noGrp="1"/>
          </p:cNvSpPr>
          <p:nvPr>
            <p:ph sz="quarter" idx="1"/>
          </p:nvPr>
        </p:nvSpPr>
        <p:spPr>
          <a:xfrm>
            <a:off x="914400" y="1447800"/>
            <a:ext cx="7848600" cy="4114800"/>
          </a:xfrm>
        </p:spPr>
        <p:txBody>
          <a:bodyPr>
            <a:normAutofit/>
          </a:bodyPr>
          <a:lstStyle/>
          <a:p>
            <a:r>
              <a:rPr lang="en-GB" sz="2400" dirty="0" smtClean="0"/>
              <a:t>Synchronisation</a:t>
            </a:r>
            <a:r>
              <a:rPr lang="en-US" sz="2400" dirty="0" smtClean="0"/>
              <a:t> errors due to TSU problem</a:t>
            </a:r>
            <a:endParaRPr lang="en-US" sz="2400" dirty="0"/>
          </a:p>
          <a:p>
            <a:pPr lvl="1"/>
            <a:r>
              <a:rPr lang="en-US" sz="2000" dirty="0" smtClean="0"/>
              <a:t>Real problem – solved</a:t>
            </a:r>
          </a:p>
          <a:p>
            <a:r>
              <a:rPr lang="en-US" sz="2400" dirty="0" smtClean="0"/>
              <a:t>MKD XPOC1 </a:t>
            </a:r>
          </a:p>
          <a:p>
            <a:pPr lvl="1"/>
            <a:r>
              <a:rPr lang="en-US" sz="2000" dirty="0" smtClean="0"/>
              <a:t>Analysis based on </a:t>
            </a:r>
            <a:r>
              <a:rPr lang="en-US" sz="2000" dirty="0" err="1" smtClean="0"/>
              <a:t>Rogowski</a:t>
            </a:r>
            <a:r>
              <a:rPr lang="en-US" sz="2000" dirty="0" smtClean="0"/>
              <a:t> current measurement which is known to be more noisy than the Pearson signal used for XPOC2</a:t>
            </a:r>
          </a:p>
          <a:p>
            <a:pPr lvl="1"/>
            <a:r>
              <a:rPr lang="en-US" sz="2000" dirty="0" smtClean="0"/>
              <a:t>Occasional bad XPOC1</a:t>
            </a:r>
          </a:p>
          <a:p>
            <a:pPr lvl="1"/>
            <a:r>
              <a:rPr lang="en-US" sz="2000" dirty="0" smtClean="0"/>
              <a:t>OK after doubling the acceptance window</a:t>
            </a:r>
          </a:p>
          <a:p>
            <a:pPr lvl="1"/>
            <a:endParaRPr lang="en-US" dirty="0" smtClean="0"/>
          </a:p>
        </p:txBody>
      </p:sp>
      <p:sp>
        <p:nvSpPr>
          <p:cNvPr id="9" name="TextBox 8"/>
          <p:cNvSpPr txBox="1"/>
          <p:nvPr/>
        </p:nvSpPr>
        <p:spPr>
          <a:xfrm>
            <a:off x="5791200" y="3276600"/>
            <a:ext cx="2667000" cy="707886"/>
          </a:xfrm>
          <a:prstGeom prst="rect">
            <a:avLst/>
          </a:prstGeom>
          <a:noFill/>
          <a:ln>
            <a:solidFill>
              <a:srgbClr val="FF0000"/>
            </a:solidFill>
          </a:ln>
        </p:spPr>
        <p:txBody>
          <a:bodyPr wrap="square" rtlCol="0">
            <a:spAutoFit/>
          </a:bodyPr>
          <a:lstStyle/>
          <a:p>
            <a:r>
              <a:rPr lang="en-US" sz="2000" i="1" dirty="0" smtClean="0">
                <a:solidFill>
                  <a:srgbClr val="FF0000"/>
                </a:solidFill>
              </a:rPr>
              <a:t>As the systems are redundant, this is acceptable</a:t>
            </a:r>
            <a:endParaRPr lang="en-US" sz="2000" i="1" dirty="0">
              <a:solidFill>
                <a:srgbClr val="FF0000"/>
              </a:solidFill>
            </a:endParaRPr>
          </a:p>
        </p:txBody>
      </p:sp>
      <p:pic>
        <p:nvPicPr>
          <p:cNvPr id="4099" name="Picture 3"/>
          <p:cNvPicPr>
            <a:picLocks noChangeAspect="1" noChangeArrowheads="1"/>
          </p:cNvPicPr>
          <p:nvPr/>
        </p:nvPicPr>
        <p:blipFill>
          <a:blip r:embed="rId2" cstate="print"/>
          <a:srcRect/>
          <a:stretch>
            <a:fillRect/>
          </a:stretch>
        </p:blipFill>
        <p:spPr bwMode="auto">
          <a:xfrm>
            <a:off x="838200" y="4084945"/>
            <a:ext cx="3448050" cy="2315855"/>
          </a:xfrm>
          <a:prstGeom prst="rect">
            <a:avLst/>
          </a:prstGeom>
          <a:noFill/>
          <a:ln w="9525">
            <a:noFill/>
            <a:miter lim="800000"/>
            <a:headEnd/>
            <a:tailEnd/>
          </a:ln>
        </p:spPr>
      </p:pic>
      <p:sp>
        <p:nvSpPr>
          <p:cNvPr id="13" name="TextBox 12"/>
          <p:cNvSpPr txBox="1"/>
          <p:nvPr/>
        </p:nvSpPr>
        <p:spPr>
          <a:xfrm>
            <a:off x="1524000" y="6324600"/>
            <a:ext cx="2514600" cy="369332"/>
          </a:xfrm>
          <a:prstGeom prst="rect">
            <a:avLst/>
          </a:prstGeom>
          <a:noFill/>
        </p:spPr>
        <p:txBody>
          <a:bodyPr wrap="square" rtlCol="0">
            <a:spAutoFit/>
          </a:bodyPr>
          <a:lstStyle/>
          <a:p>
            <a:r>
              <a:rPr lang="en-US" dirty="0" smtClean="0"/>
              <a:t>Raw SDDS data XPOC1</a:t>
            </a:r>
            <a:endParaRPr lang="en-US" dirty="0"/>
          </a:p>
        </p:txBody>
      </p:sp>
      <p:sp>
        <p:nvSpPr>
          <p:cNvPr id="14" name="TextBox 13"/>
          <p:cNvSpPr txBox="1"/>
          <p:nvPr/>
        </p:nvSpPr>
        <p:spPr>
          <a:xfrm>
            <a:off x="5181600" y="6324600"/>
            <a:ext cx="2286000" cy="369332"/>
          </a:xfrm>
          <a:prstGeom prst="rect">
            <a:avLst/>
          </a:prstGeom>
          <a:noFill/>
        </p:spPr>
        <p:txBody>
          <a:bodyPr wrap="square" rtlCol="0">
            <a:spAutoFit/>
          </a:bodyPr>
          <a:lstStyle/>
          <a:p>
            <a:r>
              <a:rPr lang="en-US" dirty="0" smtClean="0"/>
              <a:t>Raw SDDS data XPOC2</a:t>
            </a:r>
            <a:endParaRPr lang="en-US" dirty="0"/>
          </a:p>
        </p:txBody>
      </p:sp>
      <p:pic>
        <p:nvPicPr>
          <p:cNvPr id="4102" name="Picture 6"/>
          <p:cNvPicPr>
            <a:picLocks noChangeAspect="1" noChangeArrowheads="1"/>
          </p:cNvPicPr>
          <p:nvPr/>
        </p:nvPicPr>
        <p:blipFill>
          <a:blip r:embed="rId3" cstate="print"/>
          <a:srcRect/>
          <a:stretch>
            <a:fillRect/>
          </a:stretch>
        </p:blipFill>
        <p:spPr bwMode="auto">
          <a:xfrm>
            <a:off x="4648200" y="4038600"/>
            <a:ext cx="3429000" cy="23272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s 2010">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presentations 2010</Template>
  <TotalTime>1202</TotalTime>
  <Words>1601</Words>
  <Application>Microsoft Office PowerPoint</Application>
  <PresentationFormat>On-screen Show (4:3)</PresentationFormat>
  <Paragraphs>270</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presentations 2010</vt:lpstr>
      <vt:lpstr>Beam Dumping System and Abort Gap</vt:lpstr>
      <vt:lpstr>Outline</vt:lpstr>
      <vt:lpstr>Beams for physics dumped, at the right place!    450 GeV </vt:lpstr>
      <vt:lpstr>XPOC Statistics Beam 1 Number of times dump triggered</vt:lpstr>
      <vt:lpstr>XPOC Statistics Beam 2</vt:lpstr>
      <vt:lpstr>Beam Dumping System ‘Failures’</vt:lpstr>
      <vt:lpstr>Other Beam Dump System Hardware Problems</vt:lpstr>
      <vt:lpstr> LBDS XPOC: eXternal Operational Check</vt:lpstr>
      <vt:lpstr>False XPOC / IPOC results …. Signaling a REAL hardware Problem I</vt:lpstr>
      <vt:lpstr>False XPOC / IPOC results …. Signaling a REAL hardware Problem II</vt:lpstr>
      <vt:lpstr>False XPOC / IPOC results …. Signaling an XPOC / IPOC Problem</vt:lpstr>
      <vt:lpstr>Beam Dump Channel Aperture</vt:lpstr>
      <vt:lpstr>Point 6 – Circulating Beam Aperture</vt:lpstr>
      <vt:lpstr>Dump at 1.2 TeV</vt:lpstr>
      <vt:lpstr>Abort Gap Cleaning Tests</vt:lpstr>
      <vt:lpstr>Conclusions on Abort Gap Cleaning</vt:lpstr>
      <vt:lpstr> Conclusions / Are we Ready for Higher Intensities and Higher Energies?</vt:lpstr>
      <vt:lpstr>Acknowledgements</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Beam Dumping System and Abort Gap</dc:title>
  <dc:creator>uythoven</dc:creator>
  <cp:lastModifiedBy>uythoven</cp:lastModifiedBy>
  <cp:revision>55</cp:revision>
  <dcterms:created xsi:type="dcterms:W3CDTF">2010-01-11T16:28:17Z</dcterms:created>
  <dcterms:modified xsi:type="dcterms:W3CDTF">2010-01-18T20:09:30Z</dcterms:modified>
</cp:coreProperties>
</file>