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1" r:id="rId3"/>
    <p:sldId id="258" r:id="rId4"/>
    <p:sldId id="259" r:id="rId5"/>
    <p:sldId id="276" r:id="rId6"/>
    <p:sldId id="273" r:id="rId7"/>
    <p:sldId id="271" r:id="rId8"/>
    <p:sldId id="275" r:id="rId9"/>
    <p:sldId id="274" r:id="rId10"/>
    <p:sldId id="262" r:id="rId11"/>
    <p:sldId id="260" r:id="rId12"/>
    <p:sldId id="263" r:id="rId13"/>
    <p:sldId id="266" r:id="rId14"/>
    <p:sldId id="267" r:id="rId15"/>
    <p:sldId id="277" r:id="rId16"/>
    <p:sldId id="269" r:id="rId17"/>
    <p:sldId id="268" r:id="rId18"/>
  </p:sldIdLst>
  <p:sldSz cx="9144000" cy="6858000" type="screen4x3"/>
  <p:notesSz cx="6718300" cy="985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FECCB3-8EA8-40ED-9FB6-8B698AF22765}" type="datetimeFigureOut">
              <a:rPr lang="en-US" smtClean="0"/>
              <a:t>1/18/2010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C284C-F212-400E-83E3-55C02E6DB5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263" cy="492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5482" y="0"/>
            <a:ext cx="2911263" cy="492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F1CFF-2892-4504-86CB-B934D2E40F44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1830" y="4681220"/>
            <a:ext cx="5374640" cy="4434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0730"/>
            <a:ext cx="2911263" cy="492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5482" y="9360730"/>
            <a:ext cx="2911263" cy="492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E467E-072B-4C38-9553-A383043F7D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20-Jan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WS, Evian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AFF7-1211-4763-99D7-8CC03193F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20-Jan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WS, Evian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AFF7-1211-4763-99D7-8CC03193F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20-Jan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WS, Evian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AFF7-1211-4763-99D7-8CC03193F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20-Jan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WS, Evian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AFF7-1211-4763-99D7-8CC03193F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20-Jan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WS, Evian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AFF7-1211-4763-99D7-8CC03193F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20-Jan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WS, Evian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AFF7-1211-4763-99D7-8CC03193F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20-Jan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WS, Evian 2010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AFF7-1211-4763-99D7-8CC03193F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20-Jan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WS, Evian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AFF7-1211-4763-99D7-8CC03193F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20-Jan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WS, Evian 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AFF7-1211-4763-99D7-8CC03193F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20-Jan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WS, Evian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AFF7-1211-4763-99D7-8CC03193F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20-Jan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WS, Evian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AFF7-1211-4763-99D7-8CC03193F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20-Jan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LHC Beam Commissioning WS, Evian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DAFF7-1211-4763-99D7-8CC03193F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smtClean="0"/>
              <a:t>LHC Injection and </a:t>
            </a:r>
            <a:r>
              <a:rPr lang="en-US" sz="4000"/>
              <a:t>D</a:t>
            </a:r>
            <a:r>
              <a:rPr lang="en-US" sz="4000" smtClean="0"/>
              <a:t>ump Protection</a:t>
            </a:r>
            <a:endParaRPr lang="en-US" sz="40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W. Bartmann on behalf of the ABT </a:t>
            </a:r>
            <a:r>
              <a:rPr lang="en-US" smtClean="0"/>
              <a:t>team</a:t>
            </a:r>
            <a:endParaRPr lang="en-US" smtClean="0"/>
          </a:p>
          <a:p>
            <a:endParaRPr lang="en-US"/>
          </a:p>
          <a:p>
            <a:r>
              <a:rPr lang="en-US" smtClean="0"/>
              <a:t>LHC Beam Commissioning Workshop </a:t>
            </a:r>
          </a:p>
          <a:p>
            <a:r>
              <a:rPr lang="en-US" sz="3000" smtClean="0"/>
              <a:t>Evian, 19-20 Jan 2010</a:t>
            </a:r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743200"/>
            <a:ext cx="7772400" cy="3716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smtClean="0"/>
              <a:t>TCDQ/TCSG </a:t>
            </a:r>
            <a:r>
              <a:rPr lang="en-US" smtClean="0"/>
              <a:t>(I</a:t>
            </a:r>
            <a:r>
              <a:rPr lang="en-US" smtClean="0"/>
              <a:t>)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protects Q4 and downstream elements</a:t>
            </a:r>
            <a:endParaRPr lang="en-US"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spcBef>
                <a:spcPct val="0"/>
              </a:spcBef>
              <a:buNone/>
            </a:pPr>
            <a:r>
              <a:rPr lang="en-US" sz="1600" smtClean="0"/>
              <a:t>	</a:t>
            </a:r>
            <a:r>
              <a:rPr lang="en-US" sz="2000" smtClean="0"/>
              <a:t>…in case of asynchronous beam dump or asynch. firing of MKD kickers where</a:t>
            </a:r>
            <a:r>
              <a:rPr lang="en-US" sz="2000" smtClean="0">
                <a:sym typeface="Wingdings" pitchFamily="2" charset="2"/>
              </a:rPr>
              <a:t> part of beam is not absorbed by TCDS</a:t>
            </a:r>
          </a:p>
          <a:p>
            <a:pPr>
              <a:spcBef>
                <a:spcPct val="0"/>
              </a:spcBef>
              <a:buNone/>
            </a:pPr>
            <a:endParaRPr lang="en-US" sz="700" smtClean="0"/>
          </a:p>
          <a:p>
            <a:pPr lvl="1">
              <a:spcBef>
                <a:spcPct val="0"/>
              </a:spcBef>
            </a:pPr>
            <a:r>
              <a:rPr lang="en-US" sz="1600" smtClean="0"/>
              <a:t>TCDS </a:t>
            </a:r>
            <a:r>
              <a:rPr lang="en-US" sz="1600" smtClean="0"/>
              <a:t>(fixed) – 6 m long diluter protects extraction septum</a:t>
            </a:r>
          </a:p>
          <a:p>
            <a:pPr lvl="1">
              <a:spcBef>
                <a:spcPct val="0"/>
              </a:spcBef>
            </a:pPr>
            <a:r>
              <a:rPr lang="en-US" sz="1600" smtClean="0"/>
              <a:t>TCDQ/TCS (mobile) – 7 m long diluter kept at about 7-8 </a:t>
            </a:r>
            <a:r>
              <a:rPr lang="en-US" sz="1600" smtClean="0">
                <a:latin typeface="Symbol" pitchFamily="18" charset="2"/>
              </a:rPr>
              <a:t>s</a:t>
            </a:r>
            <a:r>
              <a:rPr lang="en-US" sz="1600" smtClean="0"/>
              <a:t> from the beam, at all </a:t>
            </a:r>
            <a:r>
              <a:rPr lang="en-US" sz="1600" smtClean="0"/>
              <a:t>times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20-Jan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WS, Evian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AFF7-1211-4763-99D7-8CC03193FA4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TCDQ/TCSG set-up (II)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20-Jan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WS, Evian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AFF7-1211-4763-99D7-8CC03193FA4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smtClean="0"/>
              <a:t>Centering of TCSG and TCDQ:</a:t>
            </a:r>
          </a:p>
          <a:p>
            <a:pPr lvl="1"/>
            <a:r>
              <a:rPr lang="en-US" sz="2000" smtClean="0">
                <a:solidFill>
                  <a:schemeClr val="accent1"/>
                </a:solidFill>
              </a:rPr>
              <a:t>DONE</a:t>
            </a:r>
          </a:p>
          <a:p>
            <a:pPr lvl="1"/>
            <a:r>
              <a:rPr lang="en-US" sz="2000" smtClean="0">
                <a:solidFill>
                  <a:srgbClr val="FF0000"/>
                </a:solidFill>
              </a:rPr>
              <a:t>Problems: </a:t>
            </a:r>
          </a:p>
          <a:p>
            <a:pPr lvl="2"/>
            <a:r>
              <a:rPr lang="en-US" sz="1800" smtClean="0">
                <a:solidFill>
                  <a:srgbClr val="FF0000"/>
                </a:solidFill>
              </a:rPr>
              <a:t>movement sense inversion for B2 </a:t>
            </a:r>
            <a:r>
              <a:rPr lang="en-US" sz="180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sz="1800" smtClean="0">
                <a:solidFill>
                  <a:srgbClr val="FF0000"/>
                </a:solidFill>
              </a:rPr>
              <a:t> </a:t>
            </a:r>
            <a:r>
              <a:rPr lang="en-US" sz="1800" smtClean="0">
                <a:solidFill>
                  <a:srgbClr val="FF0000"/>
                </a:solidFill>
              </a:rPr>
              <a:t>solved (Mechanical inversion in tank)</a:t>
            </a:r>
            <a:endParaRPr lang="en-US" sz="1800" smtClean="0">
              <a:solidFill>
                <a:srgbClr val="FF0000"/>
              </a:solidFill>
            </a:endParaRPr>
          </a:p>
          <a:p>
            <a:pPr lvl="2"/>
            <a:r>
              <a:rPr lang="en-US" sz="1800" smtClean="0">
                <a:solidFill>
                  <a:srgbClr val="FF0000"/>
                </a:solidFill>
              </a:rPr>
              <a:t>setting resolution of 0.1 mm, but change of 0.11 mm in setting was necessary?</a:t>
            </a:r>
            <a:endParaRPr lang="en-US" sz="1800" smtClean="0">
              <a:solidFill>
                <a:srgbClr val="FF0000"/>
              </a:solidFill>
            </a:endParaRPr>
          </a:p>
          <a:p>
            <a:pPr lvl="2"/>
            <a:r>
              <a:rPr lang="en-US" sz="1800" smtClean="0">
                <a:solidFill>
                  <a:srgbClr val="FF0000"/>
                </a:solidFill>
              </a:rPr>
              <a:t>position reading </a:t>
            </a:r>
            <a:r>
              <a:rPr lang="en-US" sz="1800" smtClean="0">
                <a:solidFill>
                  <a:srgbClr val="FF0000"/>
                </a:solidFill>
              </a:rPr>
              <a:t>problem </a:t>
            </a:r>
            <a:r>
              <a:rPr lang="en-US" sz="1800" smtClean="0">
                <a:solidFill>
                  <a:srgbClr val="FF0000"/>
                </a:solidFill>
                <a:sym typeface="Wingdings" pitchFamily="2" charset="2"/>
              </a:rPr>
              <a:t> solved by mechanical fix to reduce the friction of the </a:t>
            </a:r>
            <a:r>
              <a:rPr lang="en-US" sz="1800" smtClean="0">
                <a:solidFill>
                  <a:srgbClr val="FF0000"/>
                </a:solidFill>
                <a:sym typeface="Wingdings" pitchFamily="2" charset="2"/>
              </a:rPr>
              <a:t>spring on LVDT</a:t>
            </a:r>
            <a:endParaRPr lang="en-US" sz="1800" smtClean="0">
              <a:solidFill>
                <a:srgbClr val="FF0000"/>
              </a:solidFill>
              <a:sym typeface="Wingdings" pitchFamily="2" charset="2"/>
            </a:endParaRPr>
          </a:p>
          <a:p>
            <a:pPr lvl="2"/>
            <a:r>
              <a:rPr lang="en-US" sz="1800" smtClean="0">
                <a:solidFill>
                  <a:srgbClr val="FF0000"/>
                </a:solidFill>
                <a:sym typeface="Wingdings" pitchFamily="2" charset="2"/>
              </a:rPr>
              <a:t>c</a:t>
            </a:r>
            <a:r>
              <a:rPr lang="en-US" sz="1800" smtClean="0">
                <a:solidFill>
                  <a:srgbClr val="FF0000"/>
                </a:solidFill>
                <a:sym typeface="Wingdings" pitchFamily="2" charset="2"/>
              </a:rPr>
              <a:t>hange </a:t>
            </a:r>
            <a:r>
              <a:rPr lang="en-US" sz="1800" smtClean="0">
                <a:solidFill>
                  <a:srgbClr val="FF0000"/>
                </a:solidFill>
                <a:sym typeface="Wingdings" pitchFamily="2" charset="2"/>
              </a:rPr>
              <a:t>to </a:t>
            </a:r>
            <a:r>
              <a:rPr lang="en-US" sz="1800" smtClean="0">
                <a:solidFill>
                  <a:srgbClr val="FF0000"/>
                </a:solidFill>
                <a:sym typeface="Wingdings" pitchFamily="2" charset="2"/>
              </a:rPr>
              <a:t>potentiometer </a:t>
            </a:r>
            <a:r>
              <a:rPr lang="en-US" sz="1800" smtClean="0">
                <a:solidFill>
                  <a:srgbClr val="FF0000"/>
                </a:solidFill>
                <a:sym typeface="Wingdings" pitchFamily="2" charset="2"/>
              </a:rPr>
              <a:t>to avoid transducer </a:t>
            </a:r>
            <a:r>
              <a:rPr lang="en-US" sz="1800" smtClean="0">
                <a:solidFill>
                  <a:srgbClr val="FF0000"/>
                </a:solidFill>
                <a:sym typeface="Wingdings" pitchFamily="2" charset="2"/>
              </a:rPr>
              <a:t>problems</a:t>
            </a:r>
            <a:r>
              <a:rPr lang="en-US" sz="180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1800" smtClean="0">
                <a:solidFill>
                  <a:srgbClr val="FF0000"/>
                </a:solidFill>
                <a:sym typeface="Wingdings" pitchFamily="2" charset="2"/>
              </a:rPr>
              <a:t> being considered</a:t>
            </a:r>
            <a:endParaRPr lang="en-US" sz="1800" smtClean="0">
              <a:solidFill>
                <a:srgbClr val="FF0000"/>
              </a:solidFill>
            </a:endParaRPr>
          </a:p>
          <a:p>
            <a:endParaRPr lang="en-US" sz="2400" smtClean="0"/>
          </a:p>
          <a:p>
            <a:r>
              <a:rPr lang="en-US" sz="2400" smtClean="0"/>
              <a:t>Beam </a:t>
            </a:r>
            <a:r>
              <a:rPr lang="en-US" sz="2400" smtClean="0"/>
              <a:t>size and jaw tilts: </a:t>
            </a:r>
            <a:r>
              <a:rPr lang="en-US" sz="2400" smtClean="0">
                <a:solidFill>
                  <a:schemeClr val="accent6"/>
                </a:solidFill>
              </a:rPr>
              <a:t>NOT measured</a:t>
            </a:r>
          </a:p>
          <a:p>
            <a:r>
              <a:rPr lang="en-US" sz="2400" smtClean="0"/>
              <a:t>Set to nominal protect settings: </a:t>
            </a:r>
            <a:r>
              <a:rPr lang="en-US" sz="2400" smtClean="0">
                <a:solidFill>
                  <a:schemeClr val="accent1"/>
                </a:solidFill>
              </a:rPr>
              <a:t>DONE </a:t>
            </a:r>
            <a:r>
              <a:rPr lang="en-US" sz="2400" smtClean="0">
                <a:solidFill>
                  <a:schemeClr val="accent6"/>
                </a:solidFill>
              </a:rPr>
              <a:t>(</a:t>
            </a:r>
            <a:r>
              <a:rPr lang="en-US" sz="2400" err="1" smtClean="0">
                <a:solidFill>
                  <a:schemeClr val="accent6"/>
                </a:solidFill>
              </a:rPr>
              <a:t>theor</a:t>
            </a:r>
            <a:r>
              <a:rPr lang="en-US" sz="2400" smtClean="0">
                <a:solidFill>
                  <a:schemeClr val="accent6"/>
                </a:solidFill>
              </a:rPr>
              <a:t>. </a:t>
            </a:r>
            <a:r>
              <a:rPr lang="el-GR" sz="2400" smtClean="0">
                <a:solidFill>
                  <a:schemeClr val="accent6"/>
                </a:solidFill>
              </a:rPr>
              <a:t>σ</a:t>
            </a:r>
            <a:r>
              <a:rPr lang="en-US" sz="2400" smtClean="0">
                <a:solidFill>
                  <a:schemeClr val="accent6"/>
                </a:solidFill>
              </a:rPr>
              <a:t> retraction)</a:t>
            </a:r>
            <a:endParaRPr lang="en-US" sz="2400" smtClean="0">
              <a:solidFill>
                <a:schemeClr val="accent6"/>
              </a:solidFill>
            </a:endParaRPr>
          </a:p>
          <a:p>
            <a:r>
              <a:rPr lang="en-US" sz="2400" smtClean="0"/>
              <a:t>Relative setting of TCDQ to TCSG: </a:t>
            </a:r>
            <a:r>
              <a:rPr lang="en-US" sz="2400" smtClean="0">
                <a:solidFill>
                  <a:schemeClr val="accent1"/>
                </a:solidFill>
              </a:rPr>
              <a:t>DONE</a:t>
            </a:r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mtClean="0"/>
              <a:t>TCDQ/TCSG set-up (III)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02163"/>
          </a:xfrm>
        </p:spPr>
        <p:txBody>
          <a:bodyPr>
            <a:normAutofit/>
          </a:bodyPr>
          <a:lstStyle/>
          <a:p>
            <a:r>
              <a:rPr lang="en-US" sz="2000" smtClean="0"/>
              <a:t>Check of TCDQ protection (dump of </a:t>
            </a:r>
            <a:r>
              <a:rPr lang="en-US" sz="2000" err="1" smtClean="0"/>
              <a:t>debunched</a:t>
            </a:r>
            <a:r>
              <a:rPr lang="en-US" sz="2000" smtClean="0"/>
              <a:t> beam):</a:t>
            </a:r>
          </a:p>
          <a:p>
            <a:pPr lvl="1"/>
            <a:r>
              <a:rPr lang="en-US" sz="1800" smtClean="0"/>
              <a:t>Losses concentrated on dump protection devices, with 0.1% on </a:t>
            </a:r>
            <a:r>
              <a:rPr lang="en-US" sz="1800" smtClean="0"/>
              <a:t>collimators</a:t>
            </a:r>
            <a:endParaRPr lang="en-US" sz="18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20-Jan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WS, Evian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AFF7-1211-4763-99D7-8CC03193FA4E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9" name="Picture 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0988" y="2819400"/>
            <a:ext cx="3292475" cy="274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3" name="Group 22"/>
          <p:cNvGrpSpPr/>
          <p:nvPr/>
        </p:nvGrpSpPr>
        <p:grpSpPr>
          <a:xfrm>
            <a:off x="152400" y="2209800"/>
            <a:ext cx="4724400" cy="4181475"/>
            <a:chOff x="152400" y="2295525"/>
            <a:chExt cx="4724400" cy="4181475"/>
          </a:xfrm>
        </p:grpSpPr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3512" y="2295525"/>
              <a:ext cx="4711700" cy="196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2400" y="4368800"/>
              <a:ext cx="4724400" cy="210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" name="Text Box 6"/>
            <p:cNvSpPr txBox="1">
              <a:spLocks noChangeArrowheads="1"/>
            </p:cNvSpPr>
            <p:nvPr/>
          </p:nvSpPr>
          <p:spPr bwMode="auto">
            <a:xfrm>
              <a:off x="431800" y="2560638"/>
              <a:ext cx="118814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/>
                <a:t>Beam1 losses</a:t>
              </a:r>
            </a:p>
          </p:txBody>
        </p:sp>
        <p:sp>
          <p:nvSpPr>
            <p:cNvPr id="13" name="Text Box 7"/>
            <p:cNvSpPr txBox="1">
              <a:spLocks noChangeArrowheads="1"/>
            </p:cNvSpPr>
            <p:nvPr/>
          </p:nvSpPr>
          <p:spPr bwMode="auto">
            <a:xfrm>
              <a:off x="431800" y="4618038"/>
              <a:ext cx="118814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/>
                <a:t>Beam2 losses</a:t>
              </a:r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2917825" y="2701925"/>
              <a:ext cx="128587" cy="196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2487612" y="2536825"/>
              <a:ext cx="4953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 b="1"/>
                <a:t>TCDS</a:t>
              </a:r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 flipH="1">
              <a:off x="3189287" y="2967038"/>
              <a:ext cx="169863" cy="2143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Text Box 11"/>
            <p:cNvSpPr txBox="1">
              <a:spLocks noChangeArrowheads="1"/>
            </p:cNvSpPr>
            <p:nvPr/>
          </p:nvSpPr>
          <p:spPr bwMode="auto">
            <a:xfrm>
              <a:off x="3217862" y="2736850"/>
              <a:ext cx="5080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 b="1"/>
                <a:t>TCDQ</a:t>
              </a:r>
            </a:p>
          </p:txBody>
        </p:sp>
        <p:sp>
          <p:nvSpPr>
            <p:cNvPr id="18" name="Text Box 12"/>
            <p:cNvSpPr txBox="1">
              <a:spLocks noChangeArrowheads="1"/>
            </p:cNvSpPr>
            <p:nvPr/>
          </p:nvSpPr>
          <p:spPr bwMode="auto">
            <a:xfrm>
              <a:off x="3287712" y="3654425"/>
              <a:ext cx="6223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 b="1"/>
                <a:t>TCP IR7</a:t>
              </a:r>
            </a:p>
          </p:txBody>
        </p:sp>
        <p:sp>
          <p:nvSpPr>
            <p:cNvPr id="19" name="Line 13"/>
            <p:cNvSpPr>
              <a:spLocks noChangeShapeType="1"/>
            </p:cNvSpPr>
            <p:nvPr/>
          </p:nvSpPr>
          <p:spPr bwMode="auto">
            <a:xfrm>
              <a:off x="2740025" y="5021263"/>
              <a:ext cx="304800" cy="225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Text Box 14"/>
            <p:cNvSpPr txBox="1">
              <a:spLocks noChangeArrowheads="1"/>
            </p:cNvSpPr>
            <p:nvPr/>
          </p:nvSpPr>
          <p:spPr bwMode="auto">
            <a:xfrm>
              <a:off x="2309812" y="4856163"/>
              <a:ext cx="5080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 b="1"/>
                <a:t>TCDQ</a:t>
              </a:r>
            </a:p>
          </p:txBody>
        </p:sp>
        <p:sp>
          <p:nvSpPr>
            <p:cNvPr id="21" name="Line 15"/>
            <p:cNvSpPr>
              <a:spLocks noChangeShapeType="1"/>
            </p:cNvSpPr>
            <p:nvPr/>
          </p:nvSpPr>
          <p:spPr bwMode="auto">
            <a:xfrm flipH="1">
              <a:off x="3179762" y="4849813"/>
              <a:ext cx="169863" cy="157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16"/>
            <p:cNvSpPr txBox="1">
              <a:spLocks noChangeArrowheads="1"/>
            </p:cNvSpPr>
            <p:nvPr/>
          </p:nvSpPr>
          <p:spPr bwMode="auto">
            <a:xfrm>
              <a:off x="3292475" y="4703763"/>
              <a:ext cx="4953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 b="1"/>
                <a:t>TCDS</a:t>
              </a:r>
            </a:p>
          </p:txBody>
        </p:sp>
      </p:grpSp>
      <p:sp>
        <p:nvSpPr>
          <p:cNvPr id="24" name="Text Box 288"/>
          <p:cNvSpPr txBox="1">
            <a:spLocks noChangeArrowheads="1"/>
          </p:cNvSpPr>
          <p:nvPr/>
        </p:nvSpPr>
        <p:spPr bwMode="auto">
          <a:xfrm>
            <a:off x="5562600" y="2286000"/>
            <a:ext cx="280061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/>
              <a:t>Asynchronous dump </a:t>
            </a:r>
            <a:r>
              <a:rPr lang="en-US" sz="1600" smtClean="0"/>
              <a:t>tests:</a:t>
            </a:r>
          </a:p>
          <a:p>
            <a:r>
              <a:rPr lang="en-US" sz="1600" smtClean="0"/>
              <a:t>4 </a:t>
            </a:r>
            <a:r>
              <a:rPr lang="en-US" sz="1600" smtClean="0"/>
              <a:t>bunches, B2 </a:t>
            </a:r>
            <a:endParaRPr lang="en-US" sz="1600"/>
          </a:p>
        </p:txBody>
      </p:sp>
      <p:sp>
        <p:nvSpPr>
          <p:cNvPr id="26" name="TextBox 25"/>
          <p:cNvSpPr txBox="1"/>
          <p:nvPr/>
        </p:nvSpPr>
        <p:spPr>
          <a:xfrm>
            <a:off x="5562600" y="54102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Sweep shape on BTVDD as expected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far did we get…</a:t>
            </a:r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639762"/>
          </a:xfrm>
        </p:spPr>
        <p:txBody>
          <a:bodyPr/>
          <a:lstStyle/>
          <a:p>
            <a:r>
              <a:rPr lang="en-US" smtClean="0"/>
              <a:t>Injection </a:t>
            </a:r>
            <a:r>
              <a:rPr lang="en-US" smtClean="0"/>
              <a:t>Protection</a:t>
            </a:r>
            <a:endParaRPr lang="en-US" b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sz="1600" smtClean="0"/>
              <a:t>Calibration of BLMs</a:t>
            </a:r>
          </a:p>
          <a:p>
            <a:pPr>
              <a:lnSpc>
                <a:spcPct val="150000"/>
              </a:lnSpc>
            </a:pPr>
            <a:r>
              <a:rPr lang="en-US" sz="1600" smtClean="0"/>
              <a:t> </a:t>
            </a:r>
            <a:r>
              <a:rPr lang="en-US" sz="1600" smtClean="0">
                <a:solidFill>
                  <a:srgbClr val="00B050"/>
                </a:solidFill>
              </a:rPr>
              <a:t>Centering</a:t>
            </a:r>
            <a:r>
              <a:rPr lang="en-US" sz="1600" smtClean="0"/>
              <a:t>/</a:t>
            </a:r>
            <a:r>
              <a:rPr lang="en-US" sz="1600" smtClean="0">
                <a:solidFill>
                  <a:schemeClr val="accent6"/>
                </a:solidFill>
              </a:rPr>
              <a:t>beam size</a:t>
            </a:r>
            <a:r>
              <a:rPr lang="en-US" sz="1600" smtClean="0"/>
              <a:t> of TCDIs</a:t>
            </a:r>
            <a:endParaRPr lang="en-US" sz="1600" smtClean="0"/>
          </a:p>
          <a:p>
            <a:pPr>
              <a:lnSpc>
                <a:spcPct val="150000"/>
              </a:lnSpc>
            </a:pPr>
            <a:r>
              <a:rPr lang="en-US" sz="1600" smtClean="0"/>
              <a:t> </a:t>
            </a:r>
            <a:r>
              <a:rPr lang="en-US" sz="1600" smtClean="0">
                <a:solidFill>
                  <a:srgbClr val="00B050"/>
                </a:solidFill>
              </a:rPr>
              <a:t>Set </a:t>
            </a:r>
            <a:r>
              <a:rPr lang="en-US" sz="1600" smtClean="0">
                <a:solidFill>
                  <a:srgbClr val="00B050"/>
                </a:solidFill>
              </a:rPr>
              <a:t>TCDIs to 4.5 </a:t>
            </a:r>
            <a:r>
              <a:rPr lang="el-GR" sz="1600" smtClean="0">
                <a:solidFill>
                  <a:srgbClr val="00B050"/>
                </a:solidFill>
              </a:rPr>
              <a:t>σ</a:t>
            </a:r>
            <a:endParaRPr lang="en-US" sz="1600" smtClean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600" smtClean="0"/>
              <a:t> </a:t>
            </a:r>
            <a:r>
              <a:rPr lang="en-US" sz="1600" smtClean="0">
                <a:solidFill>
                  <a:schemeClr val="accent6"/>
                </a:solidFill>
              </a:rPr>
              <a:t>Check </a:t>
            </a:r>
            <a:r>
              <a:rPr lang="en-US" sz="1600" smtClean="0">
                <a:solidFill>
                  <a:schemeClr val="accent6"/>
                </a:solidFill>
              </a:rPr>
              <a:t>phase space coverage</a:t>
            </a:r>
          </a:p>
          <a:p>
            <a:pPr>
              <a:lnSpc>
                <a:spcPct val="150000"/>
              </a:lnSpc>
            </a:pPr>
            <a:r>
              <a:rPr lang="en-US" sz="1600" smtClean="0"/>
              <a:t> </a:t>
            </a:r>
            <a:r>
              <a:rPr lang="en-US" sz="1600" smtClean="0">
                <a:solidFill>
                  <a:schemeClr val="accent6"/>
                </a:solidFill>
              </a:rPr>
              <a:t>Check </a:t>
            </a:r>
            <a:r>
              <a:rPr lang="en-US" sz="1600" smtClean="0">
                <a:solidFill>
                  <a:schemeClr val="accent6"/>
                </a:solidFill>
              </a:rPr>
              <a:t>local MSI </a:t>
            </a:r>
            <a:r>
              <a:rPr lang="en-US" sz="1600" smtClean="0">
                <a:solidFill>
                  <a:schemeClr val="accent6"/>
                </a:solidFill>
              </a:rPr>
              <a:t>protection</a:t>
            </a:r>
            <a:r>
              <a:rPr lang="en-US" sz="1600" smtClean="0"/>
              <a:t> </a:t>
            </a:r>
          </a:p>
          <a:p>
            <a:pPr lvl="0">
              <a:lnSpc>
                <a:spcPct val="150000"/>
              </a:lnSpc>
            </a:pPr>
            <a:r>
              <a:rPr lang="en-US" sz="1600" smtClean="0">
                <a:solidFill>
                  <a:srgbClr val="00B050"/>
                </a:solidFill>
              </a:rPr>
              <a:t>TDI/TCLI centering</a:t>
            </a:r>
            <a:r>
              <a:rPr lang="en-US" sz="1600" smtClean="0"/>
              <a:t>/</a:t>
            </a:r>
            <a:r>
              <a:rPr lang="en-US" sz="1600" smtClean="0">
                <a:solidFill>
                  <a:schemeClr val="accent6"/>
                </a:solidFill>
              </a:rPr>
              <a:t>beam size</a:t>
            </a:r>
            <a:r>
              <a:rPr lang="en-US" sz="1600" smtClean="0"/>
              <a:t> with circulating beam</a:t>
            </a:r>
          </a:p>
          <a:p>
            <a:pPr lvl="0">
              <a:lnSpc>
                <a:spcPct val="150000"/>
              </a:lnSpc>
            </a:pPr>
            <a:r>
              <a:rPr lang="en-US" sz="1600" smtClean="0">
                <a:solidFill>
                  <a:srgbClr val="00B050"/>
                </a:solidFill>
              </a:rPr>
              <a:t>Set </a:t>
            </a:r>
            <a:r>
              <a:rPr lang="en-US" sz="1600" smtClean="0">
                <a:solidFill>
                  <a:srgbClr val="00B050"/>
                </a:solidFill>
              </a:rPr>
              <a:t>TDI/TCLI to ~7 </a:t>
            </a:r>
            <a:r>
              <a:rPr lang="el-GR" sz="1600" smtClean="0">
                <a:solidFill>
                  <a:srgbClr val="00B050"/>
                </a:solidFill>
              </a:rPr>
              <a:t>σ</a:t>
            </a:r>
            <a:endParaRPr lang="en-US" sz="1600" smtClean="0">
              <a:solidFill>
                <a:srgbClr val="00B050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1600" smtClean="0">
                <a:solidFill>
                  <a:srgbClr val="00B050"/>
                </a:solidFill>
              </a:rPr>
              <a:t>TDI/TCLI </a:t>
            </a:r>
            <a:r>
              <a:rPr lang="en-US" sz="1600" smtClean="0">
                <a:solidFill>
                  <a:srgbClr val="00B050"/>
                </a:solidFill>
              </a:rPr>
              <a:t>check against MKI </a:t>
            </a:r>
            <a:r>
              <a:rPr lang="en-US" sz="1600" smtClean="0">
                <a:solidFill>
                  <a:srgbClr val="00B050"/>
                </a:solidFill>
              </a:rPr>
              <a:t>failure</a:t>
            </a:r>
            <a:endParaRPr lang="en-US" sz="160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>
          <a:xfrm>
            <a:off x="4645025" y="1265238"/>
            <a:ext cx="4041775" cy="639762"/>
          </a:xfrm>
        </p:spPr>
        <p:txBody>
          <a:bodyPr/>
          <a:lstStyle/>
          <a:p>
            <a:r>
              <a:rPr lang="en-US" smtClean="0"/>
              <a:t>Dump Protection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sz="1500" smtClean="0">
                <a:solidFill>
                  <a:srgbClr val="00B050"/>
                </a:solidFill>
              </a:rPr>
              <a:t>Correct orbit in point </a:t>
            </a:r>
            <a:r>
              <a:rPr lang="en-US" sz="1500" smtClean="0">
                <a:solidFill>
                  <a:srgbClr val="00B050"/>
                </a:solidFill>
              </a:rPr>
              <a:t>6</a:t>
            </a:r>
            <a:endParaRPr lang="en-US" sz="1500" smtClean="0"/>
          </a:p>
          <a:p>
            <a:pPr lvl="0">
              <a:lnSpc>
                <a:spcPct val="150000"/>
              </a:lnSpc>
            </a:pPr>
            <a:r>
              <a:rPr lang="en-US" sz="1500" smtClean="0">
                <a:solidFill>
                  <a:srgbClr val="00B050"/>
                </a:solidFill>
              </a:rPr>
              <a:t>TCDQ – check SW interlock on beam </a:t>
            </a:r>
            <a:r>
              <a:rPr lang="en-US" sz="1500" smtClean="0">
                <a:solidFill>
                  <a:srgbClr val="00B050"/>
                </a:solidFill>
              </a:rPr>
              <a:t>position wrt </a:t>
            </a:r>
            <a:r>
              <a:rPr lang="en-US" sz="1500" smtClean="0">
                <a:solidFill>
                  <a:srgbClr val="00B050"/>
                </a:solidFill>
              </a:rPr>
              <a:t>TCDQ </a:t>
            </a:r>
            <a:r>
              <a:rPr lang="en-US" sz="1500" smtClean="0">
                <a:solidFill>
                  <a:srgbClr val="00B050"/>
                </a:solidFill>
              </a:rPr>
              <a:t>position</a:t>
            </a:r>
            <a:endParaRPr lang="en-US" sz="1500" smtClean="0"/>
          </a:p>
          <a:p>
            <a:pPr lvl="0">
              <a:lnSpc>
                <a:spcPct val="150000"/>
              </a:lnSpc>
            </a:pPr>
            <a:r>
              <a:rPr lang="en-US" sz="1500" smtClean="0">
                <a:solidFill>
                  <a:srgbClr val="00B050"/>
                </a:solidFill>
              </a:rPr>
              <a:t>Set up TCDQ/TCS </a:t>
            </a:r>
            <a:r>
              <a:rPr lang="en-US" sz="1500" smtClean="0">
                <a:solidFill>
                  <a:srgbClr val="00B050"/>
                </a:solidFill>
              </a:rPr>
              <a:t>jaws</a:t>
            </a:r>
            <a:endParaRPr lang="en-US" sz="1500" smtClean="0"/>
          </a:p>
          <a:p>
            <a:pPr lvl="0">
              <a:lnSpc>
                <a:spcPct val="150000"/>
              </a:lnSpc>
            </a:pPr>
            <a:r>
              <a:rPr lang="en-US" sz="1500" smtClean="0">
                <a:solidFill>
                  <a:srgbClr val="00B050"/>
                </a:solidFill>
              </a:rPr>
              <a:t>Check of TCDQ </a:t>
            </a:r>
            <a:r>
              <a:rPr lang="en-US" sz="1500" smtClean="0">
                <a:solidFill>
                  <a:srgbClr val="00B050"/>
                </a:solidFill>
              </a:rPr>
              <a:t>protection</a:t>
            </a:r>
            <a:endParaRPr lang="en-US" sz="1500" smtClean="0"/>
          </a:p>
          <a:p>
            <a:pPr lvl="0">
              <a:lnSpc>
                <a:spcPct val="150000"/>
              </a:lnSpc>
            </a:pPr>
            <a:r>
              <a:rPr lang="en-US" sz="1500" smtClean="0">
                <a:solidFill>
                  <a:schemeClr val="accent6"/>
                </a:solidFill>
              </a:rPr>
              <a:t>Calibration of beam loss signal and protons lost at </a:t>
            </a:r>
            <a:r>
              <a:rPr lang="en-US" sz="1500" smtClean="0">
                <a:solidFill>
                  <a:schemeClr val="accent6"/>
                </a:solidFill>
              </a:rPr>
              <a:t>TCDQ</a:t>
            </a:r>
            <a:endParaRPr lang="en-US" sz="1500" smtClean="0"/>
          </a:p>
          <a:p>
            <a:pPr lvl="0">
              <a:lnSpc>
                <a:spcPct val="150000"/>
              </a:lnSpc>
            </a:pPr>
            <a:r>
              <a:rPr lang="en-US" sz="1500" smtClean="0">
                <a:solidFill>
                  <a:srgbClr val="00B050"/>
                </a:solidFill>
              </a:rPr>
              <a:t>Aperture in P6</a:t>
            </a:r>
          </a:p>
          <a:p>
            <a:endParaRPr lang="en-US" sz="15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20-Jan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WS, Evian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AFF7-1211-4763-99D7-8CC03193FA4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Problem Summary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smtClean="0"/>
              <a:t>TCDI set up:</a:t>
            </a:r>
          </a:p>
          <a:p>
            <a:pPr lvl="1"/>
            <a:r>
              <a:rPr lang="en-US" sz="1800" smtClean="0"/>
              <a:t>losses in the ring already close to BLM interlock limit for pilot bunch…scraping in the </a:t>
            </a:r>
            <a:r>
              <a:rPr lang="en-US" sz="1800" smtClean="0"/>
              <a:t>SPS</a:t>
            </a:r>
          </a:p>
          <a:p>
            <a:pPr lvl="1"/>
            <a:r>
              <a:rPr lang="en-US" sz="1800" smtClean="0"/>
              <a:t>Ratio of one pilot bunch to one nominal SPS batch: 6.4e3</a:t>
            </a:r>
          </a:p>
          <a:p>
            <a:pPr lvl="1"/>
            <a:endParaRPr lang="en-US" sz="1800" smtClean="0"/>
          </a:p>
          <a:p>
            <a:pPr lvl="1"/>
            <a:endParaRPr lang="en-US" sz="1800" smtClean="0"/>
          </a:p>
          <a:p>
            <a:pPr lvl="1"/>
            <a:endParaRPr lang="en-US" sz="1800" smtClean="0"/>
          </a:p>
          <a:p>
            <a:pPr lvl="1"/>
            <a:endParaRPr lang="en-US" sz="1800" smtClean="0"/>
          </a:p>
          <a:p>
            <a:pPr lvl="1"/>
            <a:endParaRPr lang="en-US" sz="1800" smtClean="0"/>
          </a:p>
          <a:p>
            <a:pPr lvl="1"/>
            <a:endParaRPr lang="en-US" sz="1800" smtClean="0"/>
          </a:p>
          <a:p>
            <a:pPr lvl="1"/>
            <a:endParaRPr lang="en-US" sz="1800" smtClean="0"/>
          </a:p>
          <a:p>
            <a:pPr lvl="1"/>
            <a:endParaRPr lang="en-US" sz="1800" smtClean="0"/>
          </a:p>
          <a:p>
            <a:pPr lvl="1"/>
            <a:endParaRPr lang="en-US" sz="1800" smtClean="0"/>
          </a:p>
          <a:p>
            <a:pPr lvl="1"/>
            <a:endParaRPr lang="en-US" sz="1800" smtClean="0"/>
          </a:p>
          <a:p>
            <a:pPr lvl="1"/>
            <a:r>
              <a:rPr lang="en-US" sz="1800" smtClean="0"/>
              <a:t>BLM </a:t>
            </a:r>
            <a:r>
              <a:rPr lang="en-US" sz="1800" smtClean="0"/>
              <a:t>saturation and dump thresholds for fastest integration time </a:t>
            </a:r>
            <a:r>
              <a:rPr lang="en-US" sz="1800" smtClean="0"/>
              <a:t>scale – general issue for fast loss</a:t>
            </a:r>
          </a:p>
          <a:p>
            <a:pPr lvl="1"/>
            <a:r>
              <a:rPr lang="en-US" sz="1800" smtClean="0"/>
              <a:t>BLM crosstalk while set-up</a:t>
            </a:r>
            <a:endParaRPr lang="en-US" sz="1800" smtClean="0"/>
          </a:p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20-Jan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WS, Evian 2010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AFF7-1211-4763-99D7-8CC03193FA4E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914400" y="2814320"/>
          <a:ext cx="7543800" cy="206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0482"/>
                <a:gridCol w="1419130"/>
                <a:gridCol w="1195058"/>
                <a:gridCol w="14191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smtClean="0"/>
                        <a:t>TCDIs at..</a:t>
                      </a:r>
                      <a:endParaRPr lang="en-US" sz="160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smtClean="0"/>
                        <a:t>BLM: threshold/losses</a:t>
                      </a:r>
                      <a:endParaRPr lang="en-US" sz="1600" smtClean="0"/>
                    </a:p>
                    <a:p>
                      <a:pPr algn="ctr"/>
                      <a:r>
                        <a:rPr lang="en-US" sz="1600" smtClean="0"/>
                        <a:t>B1/B2</a:t>
                      </a:r>
                      <a:endParaRPr lang="en-US" sz="16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5e9 (B1/B2)</a:t>
                      </a:r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1.6e10</a:t>
                      </a:r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Nominal</a:t>
                      </a:r>
                      <a:endParaRPr lang="en-US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smtClean="0"/>
                        <a:t>4.5 </a:t>
                      </a:r>
                      <a:r>
                        <a:rPr lang="el-GR" sz="1600" smtClean="0"/>
                        <a:t>σ</a:t>
                      </a:r>
                      <a:r>
                        <a:rPr lang="en-US" sz="1600" smtClean="0"/>
                        <a:t> hor/vert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10/20</a:t>
                      </a:r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600" i="1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·</a:t>
                      </a:r>
                      <a:r>
                        <a:rPr lang="en-US" sz="1600" b="0" i="1" smtClean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en-US" sz="1600" b="0" i="1" baseline="30000" smtClean="0">
                          <a:solidFill>
                            <a:srgbClr val="FF0000"/>
                          </a:solidFill>
                        </a:rPr>
                        <a:t>-3</a:t>
                      </a:r>
                      <a:r>
                        <a:rPr lang="en-US" sz="1600" i="1" smtClean="0">
                          <a:solidFill>
                            <a:srgbClr val="FF0000"/>
                          </a:solidFill>
                        </a:rPr>
                        <a:t>/2</a:t>
                      </a:r>
                      <a:r>
                        <a:rPr lang="en-US" sz="1600" i="1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·</a:t>
                      </a:r>
                      <a:r>
                        <a:rPr lang="en-US" sz="1600" b="0" i="1" smtClean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en-US" sz="1600" b="0" i="1" baseline="30000" smtClean="0">
                          <a:solidFill>
                            <a:srgbClr val="FF0000"/>
                          </a:solidFill>
                        </a:rPr>
                        <a:t>-3</a:t>
                      </a:r>
                      <a:endParaRPr lang="en-US" sz="1600" i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smtClean="0"/>
                        <a:t>6.0</a:t>
                      </a:r>
                      <a:r>
                        <a:rPr lang="en-US" sz="1600" baseline="0" smtClean="0"/>
                        <a:t> </a:t>
                      </a:r>
                      <a:r>
                        <a:rPr lang="el-GR" sz="1600" baseline="0" smtClean="0"/>
                        <a:t>σ</a:t>
                      </a:r>
                      <a:r>
                        <a:rPr lang="en-US" sz="1600" baseline="0" smtClean="0"/>
                        <a:t> hor / 4.5 </a:t>
                      </a:r>
                      <a:r>
                        <a:rPr lang="el-GR" sz="1600" baseline="0" smtClean="0"/>
                        <a:t>σ</a:t>
                      </a:r>
                      <a:r>
                        <a:rPr lang="en-US" sz="1600" baseline="0" smtClean="0"/>
                        <a:t> vert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30/60</a:t>
                      </a:r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smtClean="0">
                          <a:solidFill>
                            <a:srgbClr val="FF0000"/>
                          </a:solidFill>
                          <a:latin typeface="+mn-lt"/>
                        </a:rPr>
                        <a:t>3</a:t>
                      </a:r>
                      <a:r>
                        <a:rPr lang="en-US" sz="1600" i="1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·</a:t>
                      </a:r>
                      <a:r>
                        <a:rPr lang="en-US" sz="1600" b="0" i="1" smtClean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en-US" sz="1600" b="0" i="1" baseline="30000" smtClean="0">
                          <a:solidFill>
                            <a:srgbClr val="FF0000"/>
                          </a:solidFill>
                        </a:rPr>
                        <a:t>-3</a:t>
                      </a:r>
                      <a:r>
                        <a:rPr lang="en-US" sz="1600" i="1" smtClean="0">
                          <a:solidFill>
                            <a:srgbClr val="FF0000"/>
                          </a:solidFill>
                          <a:latin typeface="+mn-lt"/>
                        </a:rPr>
                        <a:t>/</a:t>
                      </a:r>
                      <a:r>
                        <a:rPr lang="en-US" sz="1600" i="1" smtClean="0">
                          <a:solidFill>
                            <a:srgbClr val="FF0000"/>
                          </a:solidFill>
                          <a:latin typeface="+mn-lt"/>
                          <a:cs typeface="Arial"/>
                        </a:rPr>
                        <a:t>6</a:t>
                      </a:r>
                      <a:r>
                        <a:rPr lang="en-US" sz="1600" i="1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·</a:t>
                      </a:r>
                      <a:r>
                        <a:rPr lang="en-US" sz="1600" b="0" i="1" smtClean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en-US" sz="1600" b="0" i="1" baseline="30000" smtClean="0">
                          <a:solidFill>
                            <a:srgbClr val="FF0000"/>
                          </a:solidFill>
                        </a:rPr>
                        <a:t>-3</a:t>
                      </a:r>
                      <a:endParaRPr lang="en-US" sz="1600" i="1" baseline="3000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/>
                        <a:t>6.0</a:t>
                      </a:r>
                      <a:r>
                        <a:rPr lang="en-US" sz="1600" baseline="0" smtClean="0"/>
                        <a:t> </a:t>
                      </a:r>
                      <a:r>
                        <a:rPr lang="el-GR" sz="1600" baseline="0" smtClean="0"/>
                        <a:t>σ</a:t>
                      </a:r>
                      <a:r>
                        <a:rPr lang="en-US" sz="1600" baseline="0" smtClean="0"/>
                        <a:t> hor / 4.5 </a:t>
                      </a:r>
                      <a:r>
                        <a:rPr lang="el-GR" sz="1600" baseline="0" smtClean="0"/>
                        <a:t>σ</a:t>
                      </a:r>
                      <a:r>
                        <a:rPr lang="en-US" sz="1600" baseline="0" smtClean="0"/>
                        <a:t> vert </a:t>
                      </a:r>
                      <a:r>
                        <a:rPr lang="en-US" sz="1600" smtClean="0"/>
                        <a:t>+ SPS scraping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10</a:t>
                      </a:r>
                      <a:r>
                        <a:rPr lang="en-US" sz="1600" baseline="30000" smtClean="0"/>
                        <a:t>3</a:t>
                      </a:r>
                      <a:r>
                        <a:rPr lang="en-US" sz="1600" smtClean="0"/>
                        <a:t>/10</a:t>
                      </a:r>
                      <a:r>
                        <a:rPr lang="en-US" sz="1600" baseline="30000" smtClean="0"/>
                        <a:t>5</a:t>
                      </a:r>
                      <a:endParaRPr lang="en-US" sz="1600" baseline="30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1" smtClean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en-US" sz="1600" b="0" i="1" baseline="30000" smtClean="0">
                          <a:solidFill>
                            <a:srgbClr val="FF0000"/>
                          </a:solidFill>
                        </a:rPr>
                        <a:t>-1</a:t>
                      </a:r>
                      <a:r>
                        <a:rPr lang="en-US" sz="1600" b="0" i="1" smtClean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en-US" sz="1600" i="1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600" i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Problem </a:t>
            </a:r>
            <a:r>
              <a:rPr lang="en-US" smtClean="0">
                <a:solidFill>
                  <a:srgbClr val="FF0000"/>
                </a:solidFill>
              </a:rPr>
              <a:t>Summary (II)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TDI asymmetry</a:t>
            </a:r>
          </a:p>
          <a:p>
            <a:pPr lvl="1"/>
            <a:r>
              <a:rPr lang="en-US" sz="2000" smtClean="0"/>
              <a:t>2mm offset in P8, to be understood, tank </a:t>
            </a:r>
            <a:r>
              <a:rPr lang="en-US" sz="2000" smtClean="0"/>
              <a:t>opening </a:t>
            </a:r>
            <a:r>
              <a:rPr lang="en-US" sz="2000" smtClean="0"/>
              <a:t>required</a:t>
            </a:r>
          </a:p>
          <a:p>
            <a:pPr lvl="1"/>
            <a:endParaRPr lang="en-US" sz="2000" smtClean="0"/>
          </a:p>
          <a:p>
            <a:r>
              <a:rPr lang="en-US" sz="2400" smtClean="0"/>
              <a:t>TCDQ </a:t>
            </a:r>
          </a:p>
          <a:p>
            <a:pPr lvl="1"/>
            <a:r>
              <a:rPr lang="en-US" sz="2000" smtClean="0"/>
              <a:t>reading problem </a:t>
            </a:r>
            <a:r>
              <a:rPr lang="en-US" sz="2000" smtClean="0">
                <a:sym typeface="Wingdings" pitchFamily="2" charset="2"/>
              </a:rPr>
              <a:t> fix in shutdown</a:t>
            </a:r>
            <a:endParaRPr lang="en-US" sz="2000" smtClean="0"/>
          </a:p>
          <a:p>
            <a:pPr lvl="1"/>
            <a:r>
              <a:rPr lang="en-US" sz="2000" smtClean="0"/>
              <a:t>7 mm misaligned for B1, being checked </a:t>
            </a:r>
            <a:r>
              <a:rPr lang="en-US" sz="2000" smtClean="0"/>
              <a:t>by </a:t>
            </a:r>
            <a:r>
              <a:rPr lang="en-US" sz="2000" smtClean="0"/>
              <a:t>experts</a:t>
            </a:r>
          </a:p>
          <a:p>
            <a:pPr lvl="1"/>
            <a:endParaRPr lang="en-US" sz="2000" smtClean="0"/>
          </a:p>
          <a:p>
            <a:r>
              <a:rPr lang="en-US" sz="2400" smtClean="0"/>
              <a:t>Overinjection B2: losses at MQXA (P8)</a:t>
            </a:r>
          </a:p>
          <a:p>
            <a:pPr lvl="1"/>
            <a:r>
              <a:rPr lang="en-US" sz="2000" smtClean="0"/>
              <a:t>to be solved…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20-Jan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WS, Evian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AFF7-1211-4763-99D7-8CC03193FA4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3.5 </a:t>
            </a:r>
            <a:r>
              <a:rPr lang="en-US" err="1" smtClean="0"/>
              <a:t>TeV</a:t>
            </a:r>
            <a:r>
              <a:rPr lang="en-US" smtClean="0"/>
              <a:t>?  </a:t>
            </a:r>
            <a:r>
              <a:rPr lang="en-US" smtClean="0"/>
              <a:t>   Higher </a:t>
            </a:r>
            <a:r>
              <a:rPr lang="en-US" smtClean="0"/>
              <a:t>intensity?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smtClean="0">
                <a:solidFill>
                  <a:srgbClr val="FF0000"/>
                </a:solidFill>
              </a:rPr>
              <a:t>NOT ready</a:t>
            </a:r>
          </a:p>
          <a:p>
            <a:pPr>
              <a:lnSpc>
                <a:spcPct val="150000"/>
              </a:lnSpc>
            </a:pPr>
            <a:r>
              <a:rPr lang="en-US" sz="2400" smtClean="0"/>
              <a:t>Injection </a:t>
            </a:r>
            <a:r>
              <a:rPr lang="en-US" sz="2400" smtClean="0"/>
              <a:t>protection needs to be fully </a:t>
            </a:r>
            <a:r>
              <a:rPr lang="en-US" sz="2400" smtClean="0"/>
              <a:t>operational </a:t>
            </a:r>
            <a:r>
              <a:rPr lang="en-US" sz="2400" smtClean="0"/>
              <a:t>for maximum intensity of 1e12 </a:t>
            </a:r>
            <a:r>
              <a:rPr lang="en-US" sz="2400" smtClean="0"/>
              <a:t>per </a:t>
            </a:r>
            <a:r>
              <a:rPr lang="en-US" sz="2400" smtClean="0"/>
              <a:t>injection</a:t>
            </a:r>
          </a:p>
          <a:p>
            <a:pPr>
              <a:lnSpc>
                <a:spcPct val="150000"/>
              </a:lnSpc>
            </a:pPr>
            <a:r>
              <a:rPr lang="en-US" sz="2400" smtClean="0"/>
              <a:t>Needs adequate setting-up time</a:t>
            </a:r>
            <a:endParaRPr lang="en-US" sz="2400" smtClean="0"/>
          </a:p>
          <a:p>
            <a:pPr>
              <a:lnSpc>
                <a:spcPct val="150000"/>
              </a:lnSpc>
            </a:pPr>
            <a:r>
              <a:rPr lang="en-US" sz="2400" smtClean="0"/>
              <a:t>TCDQ </a:t>
            </a:r>
            <a:r>
              <a:rPr lang="en-US" sz="2400" smtClean="0"/>
              <a:t>system should be tested for different  </a:t>
            </a:r>
            <a:r>
              <a:rPr lang="el-GR" sz="2400" smtClean="0">
                <a:cs typeface="Arial"/>
              </a:rPr>
              <a:t>β</a:t>
            </a:r>
            <a:r>
              <a:rPr lang="en-US" sz="2400" smtClean="0"/>
              <a:t>* squeeze </a:t>
            </a:r>
            <a:r>
              <a:rPr lang="en-US" sz="2400" smtClean="0"/>
              <a:t>steps</a:t>
            </a:r>
            <a:endParaRPr lang="en-US" sz="2400" smtClean="0"/>
          </a:p>
          <a:p>
            <a:pPr>
              <a:lnSpc>
                <a:spcPct val="150000"/>
              </a:lnSpc>
            </a:pPr>
            <a:r>
              <a:rPr lang="en-US" sz="2400" smtClean="0"/>
              <a:t>TCDQ system needs to be operational </a:t>
            </a:r>
            <a:r>
              <a:rPr lang="en-US" sz="2400" smtClean="0"/>
              <a:t>for stable beam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20-Jan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WS, Evian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AFF7-1211-4763-99D7-8CC03193FA4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2010 Strategy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Refine procedure in view of what we learnt</a:t>
            </a:r>
          </a:p>
          <a:p>
            <a:endParaRPr lang="en-US" smtClean="0"/>
          </a:p>
          <a:p>
            <a:r>
              <a:rPr lang="en-US" smtClean="0"/>
              <a:t>Need to solve the issues listed</a:t>
            </a:r>
          </a:p>
          <a:p>
            <a:endParaRPr lang="en-US" smtClean="0"/>
          </a:p>
          <a:p>
            <a:r>
              <a:rPr lang="en-US" smtClean="0"/>
              <a:t>Get adequate commissioning 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20-Jan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WS, Evian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AFF7-1211-4763-99D7-8CC03193FA4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smtClean="0"/>
              <a:t>Commissioning </a:t>
            </a:r>
            <a:r>
              <a:rPr lang="en-US" sz="3600" smtClean="0"/>
              <a:t>Plan: </a:t>
            </a:r>
            <a:r>
              <a:rPr lang="en-US" sz="3600" b="1" smtClean="0"/>
              <a:t>Injection Protection</a:t>
            </a:r>
            <a:endParaRPr lang="en-US" sz="3600" b="1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000" smtClean="0"/>
              <a:t>Calibration of BLMs</a:t>
            </a:r>
          </a:p>
          <a:p>
            <a:pPr>
              <a:buNone/>
            </a:pPr>
            <a:r>
              <a:rPr lang="en-US" sz="2000" smtClean="0"/>
              <a:t> </a:t>
            </a:r>
          </a:p>
          <a:p>
            <a:pPr lvl="0"/>
            <a:r>
              <a:rPr lang="en-US" sz="2000" smtClean="0"/>
              <a:t>Centering/beam size of </a:t>
            </a:r>
            <a:r>
              <a:rPr lang="en-US" sz="2000" smtClean="0"/>
              <a:t>TCDIs and setting to 4.5 </a:t>
            </a:r>
            <a:r>
              <a:rPr lang="el-GR" sz="2000" smtClean="0"/>
              <a:t>σ</a:t>
            </a:r>
            <a:endParaRPr lang="en-US" sz="2000" smtClean="0"/>
          </a:p>
          <a:p>
            <a:pPr>
              <a:buNone/>
            </a:pPr>
            <a:r>
              <a:rPr lang="en-US" sz="2000" smtClean="0"/>
              <a:t>   </a:t>
            </a:r>
          </a:p>
          <a:p>
            <a:pPr lvl="0"/>
            <a:r>
              <a:rPr lang="en-US" sz="2000" smtClean="0"/>
              <a:t>Check phase space coverage</a:t>
            </a:r>
          </a:p>
          <a:p>
            <a:pPr>
              <a:buNone/>
            </a:pPr>
            <a:r>
              <a:rPr lang="en-US" sz="2000" smtClean="0"/>
              <a:t> </a:t>
            </a:r>
          </a:p>
          <a:p>
            <a:pPr lvl="0"/>
            <a:r>
              <a:rPr lang="en-US" sz="2000" smtClean="0"/>
              <a:t>Check local MSI protection</a:t>
            </a:r>
            <a:br>
              <a:rPr lang="en-US" sz="2000" smtClean="0"/>
            </a:br>
            <a:r>
              <a:rPr lang="en-US" sz="2000" smtClean="0"/>
              <a:t>	 </a:t>
            </a:r>
          </a:p>
          <a:p>
            <a:pPr lvl="0"/>
            <a:r>
              <a:rPr lang="en-US" sz="2000" smtClean="0"/>
              <a:t>TDI/TCLI centering/beam size </a:t>
            </a:r>
            <a:r>
              <a:rPr lang="en-US" sz="2000" smtClean="0"/>
              <a:t>and setting </a:t>
            </a:r>
            <a:r>
              <a:rPr lang="en-US" sz="2000" smtClean="0"/>
              <a:t>to ~</a:t>
            </a:r>
            <a:r>
              <a:rPr lang="en-US" sz="2000" smtClean="0"/>
              <a:t>7 </a:t>
            </a:r>
            <a:r>
              <a:rPr lang="el-GR" sz="2000" smtClean="0"/>
              <a:t>σ</a:t>
            </a:r>
            <a:endParaRPr lang="en-US" sz="2000" smtClean="0"/>
          </a:p>
          <a:p>
            <a:pPr>
              <a:buNone/>
            </a:pPr>
            <a:endParaRPr lang="en-US" sz="2000" smtClean="0"/>
          </a:p>
          <a:p>
            <a:pPr lvl="0"/>
            <a:r>
              <a:rPr lang="en-US" sz="2000" smtClean="0"/>
              <a:t>TDI/TCLI check against MKI </a:t>
            </a:r>
            <a:r>
              <a:rPr lang="en-US" sz="2000" smtClean="0"/>
              <a:t>failure</a:t>
            </a:r>
            <a:endParaRPr lang="en-US" sz="20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20-Jan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WS, Evian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AFF7-1211-4763-99D7-8CC03193FA4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TCDI </a:t>
            </a:r>
            <a:r>
              <a:rPr lang="en-US" smtClean="0"/>
              <a:t>set-up</a:t>
            </a:r>
            <a:br>
              <a:rPr lang="en-US" smtClean="0"/>
            </a:br>
            <a:r>
              <a:rPr lang="en-US" sz="2200" smtClean="0"/>
              <a:t>transfer </a:t>
            </a:r>
            <a:r>
              <a:rPr lang="en-US" sz="2200" smtClean="0"/>
              <a:t>line collimation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smtClean="0"/>
              <a:t>Centering OK for TI2 and TI8 TCDIs</a:t>
            </a:r>
            <a:endParaRPr lang="en-US" sz="2400"/>
          </a:p>
          <a:p>
            <a:r>
              <a:rPr lang="en-US" sz="2400" smtClean="0"/>
              <a:t>Beam size: measured only for TCDIs upstream the TED, i.e. 2/6 per TL</a:t>
            </a:r>
          </a:p>
          <a:p>
            <a:pPr>
              <a:buNone/>
            </a:pPr>
            <a:r>
              <a:rPr lang="en-US" sz="2400" smtClean="0">
                <a:solidFill>
                  <a:srgbClr val="FF0000"/>
                </a:solidFill>
              </a:rPr>
              <a:t>	</a:t>
            </a:r>
            <a:r>
              <a:rPr lang="en-US" sz="2000" smtClean="0">
                <a:solidFill>
                  <a:srgbClr val="FF0000"/>
                </a:solidFill>
              </a:rPr>
              <a:t>Problems:</a:t>
            </a:r>
            <a:r>
              <a:rPr lang="en-US" sz="2000" smtClean="0"/>
              <a:t> </a:t>
            </a:r>
          </a:p>
          <a:p>
            <a:pPr lvl="2"/>
            <a:r>
              <a:rPr lang="en-US" sz="1800" smtClean="0">
                <a:solidFill>
                  <a:srgbClr val="FF0000"/>
                </a:solidFill>
              </a:rPr>
              <a:t>normalization </a:t>
            </a:r>
            <a:r>
              <a:rPr lang="en-US" sz="1800" smtClean="0">
                <a:solidFill>
                  <a:srgbClr val="FF0000"/>
                </a:solidFill>
              </a:rPr>
              <a:t>to intensity difficult because of poor BCT resolution in TL</a:t>
            </a:r>
          </a:p>
          <a:p>
            <a:pPr lvl="2"/>
            <a:r>
              <a:rPr lang="en-US" sz="1800" smtClean="0">
                <a:solidFill>
                  <a:srgbClr val="FF0000"/>
                </a:solidFill>
              </a:rPr>
              <a:t>saturation of BLMs with fastest integration time </a:t>
            </a:r>
            <a:r>
              <a:rPr lang="en-US" sz="1800" smtClean="0">
                <a:solidFill>
                  <a:srgbClr val="FF0000"/>
                </a:solidFill>
              </a:rPr>
              <a:t>scale</a:t>
            </a:r>
          </a:p>
          <a:p>
            <a:pPr lvl="2"/>
            <a:r>
              <a:rPr lang="en-US" sz="1800" smtClean="0">
                <a:solidFill>
                  <a:srgbClr val="FF0000"/>
                </a:solidFill>
              </a:rPr>
              <a:t>c</a:t>
            </a:r>
            <a:r>
              <a:rPr lang="en-US" sz="1800" smtClean="0">
                <a:solidFill>
                  <a:srgbClr val="FF0000"/>
                </a:solidFill>
              </a:rPr>
              <a:t>rosstalk between BLMs</a:t>
            </a:r>
            <a:endParaRPr lang="en-US" sz="1800" smtClean="0">
              <a:solidFill>
                <a:srgbClr val="FF0000"/>
              </a:solidFill>
            </a:endParaRPr>
          </a:p>
          <a:p>
            <a:r>
              <a:rPr lang="en-US" sz="2400" smtClean="0"/>
              <a:t>Set TCDIs to 4.5 </a:t>
            </a:r>
            <a:r>
              <a:rPr lang="el-GR" sz="2400" smtClean="0"/>
              <a:t>σ</a:t>
            </a:r>
            <a:r>
              <a:rPr lang="en-US" sz="2400" smtClean="0"/>
              <a:t>: </a:t>
            </a:r>
            <a:r>
              <a:rPr lang="en-US" sz="2400" smtClean="0"/>
              <a:t>DONE for all TCDIs, </a:t>
            </a:r>
            <a:r>
              <a:rPr lang="en-US" sz="2400" smtClean="0">
                <a:solidFill>
                  <a:schemeClr val="accent6"/>
                </a:solidFill>
              </a:rPr>
              <a:t>but theoretical </a:t>
            </a:r>
            <a:r>
              <a:rPr lang="el-GR" sz="2400" smtClean="0">
                <a:solidFill>
                  <a:schemeClr val="accent6"/>
                </a:solidFill>
              </a:rPr>
              <a:t>σ</a:t>
            </a:r>
            <a:r>
              <a:rPr lang="en-US" sz="2400" smtClean="0">
                <a:solidFill>
                  <a:schemeClr val="accent6"/>
                </a:solidFill>
              </a:rPr>
              <a:t> </a:t>
            </a:r>
            <a:r>
              <a:rPr lang="en-US" sz="2400" smtClean="0">
                <a:solidFill>
                  <a:schemeClr val="accent6"/>
                </a:solidFill>
              </a:rPr>
              <a:t>taken</a:t>
            </a:r>
          </a:p>
          <a:p>
            <a:r>
              <a:rPr lang="en-US" sz="2400" smtClean="0"/>
              <a:t>Check phase space coverage: </a:t>
            </a:r>
            <a:r>
              <a:rPr lang="en-US" sz="2400" smtClean="0">
                <a:solidFill>
                  <a:schemeClr val="accent6"/>
                </a:solidFill>
              </a:rPr>
              <a:t>NOT </a:t>
            </a:r>
            <a:r>
              <a:rPr lang="en-US" sz="2400" smtClean="0">
                <a:solidFill>
                  <a:schemeClr val="accent6"/>
                </a:solidFill>
              </a:rPr>
              <a:t>done</a:t>
            </a:r>
            <a:endParaRPr lang="en-US" sz="2400" smtClean="0">
              <a:solidFill>
                <a:schemeClr val="accent6"/>
              </a:solidFill>
            </a:endParaRPr>
          </a:p>
          <a:p>
            <a:r>
              <a:rPr lang="en-US" sz="2400" smtClean="0"/>
              <a:t>Check local MSI protection: </a:t>
            </a:r>
            <a:r>
              <a:rPr lang="en-US" sz="2400" smtClean="0">
                <a:solidFill>
                  <a:schemeClr val="accent6"/>
                </a:solidFill>
              </a:rPr>
              <a:t>NOT done</a:t>
            </a:r>
            <a:endParaRPr lang="en-US" sz="2400" smtClean="0">
              <a:solidFill>
                <a:schemeClr val="accent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20-Jan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AFF7-1211-4763-99D7-8CC03193FA4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WS, Evian 2010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TDI and TCL </a:t>
            </a:r>
            <a:r>
              <a:rPr lang="en-US" smtClean="0"/>
              <a:t>set-up (I)</a:t>
            </a:r>
            <a:br>
              <a:rPr lang="en-US" smtClean="0"/>
            </a:br>
            <a:r>
              <a:rPr lang="en-US" sz="2200" smtClean="0"/>
              <a:t>vertical </a:t>
            </a:r>
            <a:r>
              <a:rPr lang="en-US" sz="2200" smtClean="0"/>
              <a:t>passive injection protection system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sz="2000" smtClean="0"/>
              <a:t>Set-up </a:t>
            </a:r>
            <a:r>
              <a:rPr lang="en-US" sz="2000" smtClean="0"/>
              <a:t>no </a:t>
            </a:r>
            <a:r>
              <a:rPr lang="en-US" sz="2000" smtClean="0"/>
              <a:t>major </a:t>
            </a:r>
            <a:r>
              <a:rPr lang="en-US" sz="2000" smtClean="0"/>
              <a:t>problem:</a:t>
            </a:r>
          </a:p>
          <a:p>
            <a:pPr lvl="1"/>
            <a:r>
              <a:rPr lang="en-US" sz="1800" smtClean="0"/>
              <a:t>Beam edge defined at </a:t>
            </a:r>
            <a:r>
              <a:rPr lang="en-US" sz="1800" smtClean="0"/>
              <a:t>5.7 </a:t>
            </a:r>
            <a:r>
              <a:rPr lang="el-GR" sz="1800" smtClean="0"/>
              <a:t>σ</a:t>
            </a:r>
            <a:r>
              <a:rPr lang="en-US" sz="1800" smtClean="0"/>
              <a:t> </a:t>
            </a:r>
            <a:r>
              <a:rPr lang="en-US" sz="1800" smtClean="0"/>
              <a:t>by collimation system </a:t>
            </a:r>
          </a:p>
          <a:p>
            <a:pPr lvl="1"/>
            <a:r>
              <a:rPr lang="en-US" sz="1800" smtClean="0"/>
              <a:t>few mm jaw asymmetry to understand for B2, beam well centered on adjacent BTVs</a:t>
            </a:r>
          </a:p>
          <a:p>
            <a:pPr lvl="1"/>
            <a:r>
              <a:rPr lang="en-US" sz="1800" smtClean="0"/>
              <a:t>TDI already protected LHC from </a:t>
            </a:r>
            <a:r>
              <a:rPr lang="en-US" sz="1800" err="1" smtClean="0"/>
              <a:t>overinjection</a:t>
            </a:r>
            <a:r>
              <a:rPr lang="en-US" sz="1800" smtClean="0"/>
              <a:t> or missing injection kick.</a:t>
            </a:r>
          </a:p>
          <a:p>
            <a:pPr lvl="1"/>
            <a:r>
              <a:rPr lang="en-US" sz="1800" smtClean="0"/>
              <a:t>Beam size at TDI </a:t>
            </a:r>
            <a:r>
              <a:rPr lang="en-US" sz="1800" smtClean="0">
                <a:solidFill>
                  <a:schemeClr val="accent6"/>
                </a:solidFill>
              </a:rPr>
              <a:t>NOT </a:t>
            </a:r>
            <a:r>
              <a:rPr lang="en-US" sz="1800" smtClean="0">
                <a:solidFill>
                  <a:schemeClr val="accent6"/>
                </a:solidFill>
              </a:rPr>
              <a:t>measured</a:t>
            </a:r>
            <a:endParaRPr lang="en-US" sz="1800" smtClean="0">
              <a:solidFill>
                <a:srgbClr val="FF0000"/>
              </a:solidFill>
            </a:endParaRP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20-Jan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WS, Evian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AFF7-1211-4763-99D7-8CC03193FA4E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4829" y="3505200"/>
            <a:ext cx="4206771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Arrow Connector 10"/>
          <p:cNvCxnSpPr/>
          <p:nvPr/>
        </p:nvCxnSpPr>
        <p:spPr>
          <a:xfrm rot="10800000" flipV="1">
            <a:off x="5334001" y="5029199"/>
            <a:ext cx="838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 flipV="1">
            <a:off x="5334001" y="5486399"/>
            <a:ext cx="838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72201" y="4800599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upper jaw: +6 mm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172201" y="5333999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lower jaw: -2 mm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TDI and </a:t>
            </a:r>
            <a:r>
              <a:rPr lang="en-US" smtClean="0"/>
              <a:t>TCL </a:t>
            </a:r>
            <a:r>
              <a:rPr lang="en-US" smtClean="0"/>
              <a:t>set-up (II)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Losses and scraping studied, also with Beam Condition Monitors from LHCb </a:t>
            </a:r>
            <a:r>
              <a:rPr lang="en-US" sz="2000" smtClean="0"/>
              <a:t>and </a:t>
            </a:r>
            <a:r>
              <a:rPr lang="en-US" sz="2000" smtClean="0"/>
              <a:t>ALICE</a:t>
            </a:r>
            <a:br>
              <a:rPr lang="en-US" sz="2000" smtClean="0"/>
            </a:br>
            <a:r>
              <a:rPr lang="en-US" sz="1800" smtClean="0">
                <a:solidFill>
                  <a:srgbClr val="FF0000"/>
                </a:solidFill>
              </a:rPr>
              <a:t>Problem</a:t>
            </a:r>
            <a:r>
              <a:rPr lang="en-US" sz="1800" smtClean="0">
                <a:solidFill>
                  <a:srgbClr val="FF0000"/>
                </a:solidFill>
              </a:rPr>
              <a:t>: </a:t>
            </a:r>
            <a:endParaRPr lang="en-US" sz="1800" smtClean="0">
              <a:solidFill>
                <a:srgbClr val="FF0000"/>
              </a:solidFill>
            </a:endParaRPr>
          </a:p>
          <a:p>
            <a:pPr lvl="1"/>
            <a:r>
              <a:rPr lang="en-US" sz="1600" smtClean="0">
                <a:solidFill>
                  <a:srgbClr val="FF0000"/>
                </a:solidFill>
              </a:rPr>
              <a:t>overinjection</a:t>
            </a:r>
            <a:r>
              <a:rPr lang="en-US" sz="1600" smtClean="0"/>
              <a:t>– now works for B1 but not </a:t>
            </a:r>
            <a:r>
              <a:rPr lang="en-US" sz="1600" smtClean="0">
                <a:solidFill>
                  <a:srgbClr val="FF0000"/>
                </a:solidFill>
              </a:rPr>
              <a:t>B2 (losses on MQXA (Q3) R8 which triggers BLMs)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20-Jan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WS, Evian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AFF7-1211-4763-99D7-8CC03193FA4E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349" y="3286124"/>
            <a:ext cx="4464607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276600"/>
            <a:ext cx="4267200" cy="2193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800" smtClean="0"/>
              <a:t>…</a:t>
            </a:r>
            <a:r>
              <a:rPr lang="en-US" sz="2800" smtClean="0"/>
              <a:t>	</a:t>
            </a:r>
            <a:r>
              <a:rPr lang="en-US" sz="2800" smtClean="0"/>
              <a:t>at nominal 4.5 </a:t>
            </a:r>
            <a:r>
              <a:rPr lang="el-GR" sz="2800" smtClean="0"/>
              <a:t>σ</a:t>
            </a:r>
            <a:r>
              <a:rPr lang="en-US" sz="2800" smtClean="0"/>
              <a:t> settings with losses from tails </a:t>
            </a:r>
          </a:p>
          <a:p>
            <a:pPr>
              <a:buNone/>
            </a:pPr>
            <a:r>
              <a:rPr lang="en-US" sz="2800" smtClean="0"/>
              <a:t>	</a:t>
            </a:r>
            <a:r>
              <a:rPr lang="en-US" sz="2800" smtClean="0"/>
              <a:t>(no SPS scraper):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>
              <a:buNone/>
            </a:pPr>
            <a:endParaRPr lang="en-US" sz="280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800" smtClean="0">
                <a:solidFill>
                  <a:srgbClr val="FF0000"/>
                </a:solidFill>
              </a:rPr>
              <a:t>Already close to BLM interlock limit for 40 </a:t>
            </a:r>
            <a:r>
              <a:rPr lang="el-GR" sz="2800" smtClean="0">
                <a:solidFill>
                  <a:srgbClr val="FF0000"/>
                </a:solidFill>
                <a:cs typeface="Arial"/>
              </a:rPr>
              <a:t>μ</a:t>
            </a:r>
            <a:r>
              <a:rPr lang="en-US" sz="2800" smtClean="0">
                <a:solidFill>
                  <a:srgbClr val="FF0000"/>
                </a:solidFill>
                <a:cs typeface="Arial"/>
              </a:rPr>
              <a:t>s integration time!</a:t>
            </a:r>
            <a:endParaRPr lang="en-US" sz="2800" smtClean="0">
              <a:solidFill>
                <a:srgbClr val="FF0000"/>
              </a:solidFill>
            </a:endParaRPr>
          </a:p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Injection of 1 pilot bunch with TCDIs..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20-Jan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WS, Evian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AFF7-1211-4763-99D7-8CC03193FA4E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1" y="2622093"/>
            <a:ext cx="3886199" cy="2711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57200" y="224109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Beam 1</a:t>
            </a:r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622094"/>
            <a:ext cx="3886200" cy="2711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7620000" y="224109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Beam 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Tail Scan with TCDIs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3505200" cy="4373563"/>
          </a:xfrm>
        </p:spPr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sz="2000" b="1" smtClean="0"/>
              <a:t>Tail Scan in TI2</a:t>
            </a:r>
          </a:p>
          <a:p>
            <a:pPr>
              <a:buFontTx/>
              <a:buChar char="•"/>
            </a:pPr>
            <a:r>
              <a:rPr lang="en-US" sz="2000" smtClean="0"/>
              <a:t>Intensity: 1.2e11 </a:t>
            </a:r>
          </a:p>
          <a:p>
            <a:pPr>
              <a:buFontTx/>
              <a:buChar char="•"/>
            </a:pPr>
            <a:r>
              <a:rPr lang="en-US" sz="2000" smtClean="0"/>
              <a:t>Jaws set around derived beam centre</a:t>
            </a:r>
          </a:p>
          <a:p>
            <a:pPr>
              <a:buFontTx/>
              <a:buChar char="•"/>
            </a:pPr>
            <a:r>
              <a:rPr lang="en-US" sz="2000" smtClean="0"/>
              <a:t>Jaw opening increased in steps</a:t>
            </a:r>
          </a:p>
          <a:p>
            <a:pPr>
              <a:buFontTx/>
              <a:buChar char="•"/>
            </a:pPr>
            <a:r>
              <a:rPr lang="en-US" sz="2000" smtClean="0"/>
              <a:t>Very significant exponential beam tails…</a:t>
            </a:r>
          </a:p>
          <a:p>
            <a:endParaRPr lang="en-US" sz="2000" smtClean="0"/>
          </a:p>
          <a:p>
            <a:pPr lvl="1"/>
            <a:r>
              <a:rPr lang="en-US" sz="1800" b="1" smtClean="0">
                <a:solidFill>
                  <a:srgbClr val="FF0000"/>
                </a:solidFill>
              </a:rPr>
              <a:t>Scraping necessary?!?</a:t>
            </a:r>
            <a:endParaRPr lang="en-US" sz="1800" b="1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20-Jan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WS, Evian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AFF7-1211-4763-99D7-8CC03193FA4E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1905000"/>
            <a:ext cx="5181600" cy="361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ight Arrow 7"/>
          <p:cNvSpPr/>
          <p:nvPr/>
        </p:nvSpPr>
        <p:spPr>
          <a:xfrm>
            <a:off x="533400" y="4953000"/>
            <a:ext cx="6096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Injection with higher intensity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sz="2000" smtClean="0"/>
              <a:t>2e10 protons, </a:t>
            </a:r>
            <a:r>
              <a:rPr lang="en-US" sz="2000" b="1" smtClean="0"/>
              <a:t>with SPS scraping</a:t>
            </a:r>
            <a:r>
              <a:rPr lang="en-US" sz="2000" smtClean="0"/>
              <a:t>, </a:t>
            </a:r>
            <a:r>
              <a:rPr lang="en-US" sz="2000" b="1" smtClean="0"/>
              <a:t>6 </a:t>
            </a:r>
            <a:r>
              <a:rPr lang="el-GR" sz="2000" b="1" smtClean="0"/>
              <a:t>σ</a:t>
            </a:r>
            <a:r>
              <a:rPr lang="en-US" sz="2000" b="1" smtClean="0"/>
              <a:t> horizontal </a:t>
            </a:r>
            <a:r>
              <a:rPr lang="en-US" sz="2000" smtClean="0"/>
              <a:t>and 4.5 </a:t>
            </a:r>
            <a:r>
              <a:rPr lang="el-GR" sz="2000" smtClean="0"/>
              <a:t>σ</a:t>
            </a:r>
            <a:r>
              <a:rPr lang="en-US" sz="2000" smtClean="0"/>
              <a:t> vertical collimator settings</a:t>
            </a:r>
          </a:p>
          <a:p>
            <a:pPr>
              <a:buNone/>
            </a:pPr>
            <a:r>
              <a:rPr lang="en-US" sz="2000" smtClean="0"/>
              <a:t>		very clean for B2</a:t>
            </a:r>
          </a:p>
          <a:p>
            <a:pPr>
              <a:buNone/>
            </a:pPr>
            <a:r>
              <a:rPr lang="en-US" sz="2000" smtClean="0"/>
              <a:t>		B1 has larger losses</a:t>
            </a:r>
            <a:endParaRPr lang="en-US" sz="20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20-Jan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WS, Evian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AFF7-1211-4763-99D7-8CC03193FA4E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931" y="3276600"/>
            <a:ext cx="4192243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199" y="3276600"/>
            <a:ext cx="4192245" cy="3038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52400" y="29072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Beam 1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049768" y="29072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Beam 2</a:t>
            </a:r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914400" y="2237232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914400" y="25908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smtClean="0"/>
              <a:t>Commissioning Plan: </a:t>
            </a:r>
            <a:r>
              <a:rPr lang="en-US" sz="3600" b="1" smtClean="0"/>
              <a:t>Dump Protection</a:t>
            </a:r>
            <a:endParaRPr lang="en-US" sz="36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smtClean="0"/>
              <a:t>Correct orbit in point 6</a:t>
            </a:r>
            <a:br>
              <a:rPr lang="en-US" sz="2000" smtClean="0"/>
            </a:br>
            <a:endParaRPr lang="en-US" sz="2000" smtClean="0"/>
          </a:p>
          <a:p>
            <a:pPr lvl="0"/>
            <a:r>
              <a:rPr lang="en-US" sz="2000" smtClean="0"/>
              <a:t>TCDQ – check SW interlock on beam position wrt TCDQ position</a:t>
            </a:r>
          </a:p>
          <a:p>
            <a:pPr>
              <a:buNone/>
            </a:pPr>
            <a:r>
              <a:rPr lang="en-US" sz="2000" smtClean="0"/>
              <a:t> </a:t>
            </a:r>
          </a:p>
          <a:p>
            <a:pPr lvl="0"/>
            <a:r>
              <a:rPr lang="en-US" sz="2000" smtClean="0"/>
              <a:t>Set up TCDQ/TCS jaws</a:t>
            </a:r>
          </a:p>
          <a:p>
            <a:pPr lvl="0"/>
            <a:endParaRPr lang="en-US" sz="2000" smtClean="0"/>
          </a:p>
          <a:p>
            <a:pPr lvl="0"/>
            <a:r>
              <a:rPr lang="en-US" sz="2000" smtClean="0"/>
              <a:t>Check of TCDQ protection</a:t>
            </a:r>
          </a:p>
          <a:p>
            <a:pPr lvl="0"/>
            <a:endParaRPr lang="en-US" sz="2000" smtClean="0"/>
          </a:p>
          <a:p>
            <a:pPr lvl="0"/>
            <a:r>
              <a:rPr lang="en-US" sz="2000" smtClean="0"/>
              <a:t>Calibration of beam loss signal and protons lost at TCDQ</a:t>
            </a:r>
          </a:p>
          <a:p>
            <a:pPr>
              <a:buNone/>
            </a:pPr>
            <a:r>
              <a:rPr lang="en-US" sz="2000" smtClean="0"/>
              <a:t> </a:t>
            </a:r>
          </a:p>
          <a:p>
            <a:pPr lvl="0"/>
            <a:r>
              <a:rPr lang="en-US" sz="2000" smtClean="0"/>
              <a:t>Aperture </a:t>
            </a:r>
            <a:r>
              <a:rPr lang="en-US" sz="2000" smtClean="0"/>
              <a:t>in </a:t>
            </a:r>
            <a:r>
              <a:rPr lang="en-US" sz="2000" smtClean="0"/>
              <a:t>P6</a:t>
            </a:r>
            <a:endParaRPr lang="en-US" sz="20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20-Jan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Beam Commissioning WS, Evian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AFF7-1211-4763-99D7-8CC03193FA4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3133</TotalTime>
  <Words>792</Words>
  <Application>Microsoft Office PowerPoint</Application>
  <PresentationFormat>On-screen Show (4:3)</PresentationFormat>
  <Paragraphs>226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LHC Injection and Dump Protection</vt:lpstr>
      <vt:lpstr>Commissioning Plan: Injection Protection</vt:lpstr>
      <vt:lpstr>TCDI set-up transfer line collimation</vt:lpstr>
      <vt:lpstr>TDI and TCL set-up (I) vertical passive injection protection system</vt:lpstr>
      <vt:lpstr>TDI and TCL set-up (II)</vt:lpstr>
      <vt:lpstr>Injection of 1 pilot bunch with TCDIs..</vt:lpstr>
      <vt:lpstr>Tail Scan with TCDIs </vt:lpstr>
      <vt:lpstr>Injection with higher intensity</vt:lpstr>
      <vt:lpstr>Commissioning Plan: Dump Protection</vt:lpstr>
      <vt:lpstr>TCDQ/TCSG (I) protects Q4 and downstream elements</vt:lpstr>
      <vt:lpstr>TCDQ/TCSG set-up (II)</vt:lpstr>
      <vt:lpstr>TCDQ/TCSG set-up (III)</vt:lpstr>
      <vt:lpstr>How far did we get…</vt:lpstr>
      <vt:lpstr>Problem Summary</vt:lpstr>
      <vt:lpstr>Problem Summary (II)</vt:lpstr>
      <vt:lpstr>3.5 TeV?     Higher intensity?</vt:lpstr>
      <vt:lpstr>2010 Strategy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LHC Injection and Dump Protection</dc:title>
  <dc:creator>wbartman</dc:creator>
  <cp:lastModifiedBy>wbartman</cp:lastModifiedBy>
  <cp:revision>278</cp:revision>
  <dcterms:created xsi:type="dcterms:W3CDTF">2010-01-07T16:16:35Z</dcterms:created>
  <dcterms:modified xsi:type="dcterms:W3CDTF">2010-01-18T17:21:49Z</dcterms:modified>
</cp:coreProperties>
</file>